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4" r:id="rId2"/>
  </p:sldMasterIdLst>
  <p:notesMasterIdLst>
    <p:notesMasterId r:id="rId47"/>
  </p:notesMasterIdLst>
  <p:handoutMasterIdLst>
    <p:handoutMasterId r:id="rId48"/>
  </p:handoutMasterIdLst>
  <p:sldIdLst>
    <p:sldId id="6693" r:id="rId3"/>
    <p:sldId id="6736" r:id="rId4"/>
    <p:sldId id="6699" r:id="rId5"/>
    <p:sldId id="6794" r:id="rId6"/>
    <p:sldId id="6759" r:id="rId7"/>
    <p:sldId id="6760" r:id="rId8"/>
    <p:sldId id="6761" r:id="rId9"/>
    <p:sldId id="6762" r:id="rId10"/>
    <p:sldId id="6763" r:id="rId11"/>
    <p:sldId id="6764" r:id="rId12"/>
    <p:sldId id="6765" r:id="rId13"/>
    <p:sldId id="6766" r:id="rId14"/>
    <p:sldId id="6767" r:id="rId15"/>
    <p:sldId id="6768" r:id="rId16"/>
    <p:sldId id="6723" r:id="rId17"/>
    <p:sldId id="6769" r:id="rId18"/>
    <p:sldId id="6770" r:id="rId19"/>
    <p:sldId id="6771" r:id="rId20"/>
    <p:sldId id="6772" r:id="rId21"/>
    <p:sldId id="6773" r:id="rId22"/>
    <p:sldId id="6774" r:id="rId23"/>
    <p:sldId id="6775" r:id="rId24"/>
    <p:sldId id="6776" r:id="rId25"/>
    <p:sldId id="6789" r:id="rId26"/>
    <p:sldId id="6790" r:id="rId27"/>
    <p:sldId id="6791" r:id="rId28"/>
    <p:sldId id="6792" r:id="rId29"/>
    <p:sldId id="6793" r:id="rId30"/>
    <p:sldId id="6716" r:id="rId31"/>
    <p:sldId id="6752" r:id="rId32"/>
    <p:sldId id="6756" r:id="rId33"/>
    <p:sldId id="6778" r:id="rId34"/>
    <p:sldId id="6717" r:id="rId35"/>
    <p:sldId id="6757" r:id="rId36"/>
    <p:sldId id="6779" r:id="rId37"/>
    <p:sldId id="6782" r:id="rId38"/>
    <p:sldId id="6780" r:id="rId39"/>
    <p:sldId id="6781" r:id="rId40"/>
    <p:sldId id="6783" r:id="rId41"/>
    <p:sldId id="6784" r:id="rId42"/>
    <p:sldId id="6788" r:id="rId43"/>
    <p:sldId id="6786" r:id="rId44"/>
    <p:sldId id="6787" r:id="rId45"/>
    <p:sldId id="6722" r:id="rId46"/>
  </p:sldIdLst>
  <p:sldSz cx="9144000" cy="5143500" type="screen16x9"/>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2" orient="horz" pos="3240" userDrawn="1">
          <p15:clr>
            <a:srgbClr val="A4A3A4"/>
          </p15:clr>
        </p15:guide>
        <p15:guide id="23" pos="2880" userDrawn="1">
          <p15:clr>
            <a:srgbClr val="A4A3A4"/>
          </p15:clr>
        </p15:guide>
        <p15:guide id="25" orient="horz" pos="486" userDrawn="1">
          <p15:clr>
            <a:srgbClr val="A4A3A4"/>
          </p15:clr>
        </p15:guide>
        <p15:guide id="26" pos="2200" userDrawn="1">
          <p15:clr>
            <a:srgbClr val="A4A3A4"/>
          </p15:clr>
        </p15:guide>
        <p15:guide id="27" orient="horz" pos="2754" userDrawn="1">
          <p15:clr>
            <a:srgbClr val="A4A3A4"/>
          </p15:clr>
        </p15:guide>
        <p15:guide id="29" pos="3787" userDrawn="1">
          <p15:clr>
            <a:srgbClr val="A4A3A4"/>
          </p15:clr>
        </p15:guide>
        <p15:guide id="30" pos="5375" userDrawn="1">
          <p15:clr>
            <a:srgbClr val="A4A3A4"/>
          </p15:clr>
        </p15:guide>
        <p15:guide id="31" pos="385" userDrawn="1">
          <p15:clr>
            <a:srgbClr val="A4A3A4"/>
          </p15:clr>
        </p15:guide>
        <p15:guide id="32" orient="horz" pos="17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6E9D"/>
    <a:srgbClr val="033E78"/>
    <a:srgbClr val="0263A1"/>
    <a:srgbClr val="0089B8"/>
    <a:srgbClr val="0BB0C2"/>
    <a:srgbClr val="F6F6F6"/>
    <a:srgbClr val="F15A24"/>
    <a:srgbClr val="FF402A"/>
    <a:srgbClr val="FED8CD"/>
    <a:srgbClr val="F9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7" autoAdjust="0"/>
    <p:restoredTop sz="95012" autoAdjust="0"/>
  </p:normalViewPr>
  <p:slideViewPr>
    <p:cSldViewPr>
      <p:cViewPr varScale="1">
        <p:scale>
          <a:sx n="146" d="100"/>
          <a:sy n="146" d="100"/>
        </p:scale>
        <p:origin x="92" y="168"/>
      </p:cViewPr>
      <p:guideLst>
        <p:guide orient="horz" pos="3240"/>
        <p:guide pos="2880"/>
        <p:guide orient="horz" pos="486"/>
        <p:guide pos="2200"/>
        <p:guide orient="horz" pos="2754"/>
        <p:guide pos="3787"/>
        <p:guide pos="5375"/>
        <p:guide pos="385"/>
        <p:guide orient="horz" pos="175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4" d="100"/>
          <a:sy n="84" d="100"/>
        </p:scale>
        <p:origin x="3846"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t>2023/9/26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t>‹#›</a:t>
            </a:fld>
            <a:endParaRPr lang="zh-CN" altLang="en-US"/>
          </a:p>
        </p:txBody>
      </p:sp>
    </p:spTree>
    <p:extLst>
      <p:ext uri="{BB962C8B-B14F-4D97-AF65-F5344CB8AC3E}">
        <p14:creationId xmlns:p14="http://schemas.microsoft.com/office/powerpoint/2010/main" val="1314216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2023/9/26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extLst>
      <p:ext uri="{BB962C8B-B14F-4D97-AF65-F5344CB8AC3E}">
        <p14:creationId xmlns:p14="http://schemas.microsoft.com/office/powerpoint/2010/main" val="69824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a:t>
            </a:fld>
            <a:endParaRPr lang="zh-CN" altLang="en-US"/>
          </a:p>
        </p:txBody>
      </p:sp>
    </p:spTree>
    <p:extLst>
      <p:ext uri="{BB962C8B-B14F-4D97-AF65-F5344CB8AC3E}">
        <p14:creationId xmlns:p14="http://schemas.microsoft.com/office/powerpoint/2010/main" val="460184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10</a:t>
            </a:fld>
            <a:endParaRPr lang="zh-CN" altLang="en-US"/>
          </a:p>
        </p:txBody>
      </p:sp>
    </p:spTree>
    <p:extLst>
      <p:ext uri="{BB962C8B-B14F-4D97-AF65-F5344CB8AC3E}">
        <p14:creationId xmlns:p14="http://schemas.microsoft.com/office/powerpoint/2010/main" val="403915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11</a:t>
            </a:fld>
            <a:endParaRPr lang="zh-CN" altLang="en-US"/>
          </a:p>
        </p:txBody>
      </p:sp>
    </p:spTree>
    <p:extLst>
      <p:ext uri="{BB962C8B-B14F-4D97-AF65-F5344CB8AC3E}">
        <p14:creationId xmlns:p14="http://schemas.microsoft.com/office/powerpoint/2010/main" val="2896625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12</a:t>
            </a:fld>
            <a:endParaRPr lang="zh-CN" altLang="en-US"/>
          </a:p>
        </p:txBody>
      </p:sp>
    </p:spTree>
    <p:extLst>
      <p:ext uri="{BB962C8B-B14F-4D97-AF65-F5344CB8AC3E}">
        <p14:creationId xmlns:p14="http://schemas.microsoft.com/office/powerpoint/2010/main" val="66419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13</a:t>
            </a:fld>
            <a:endParaRPr lang="zh-CN" altLang="en-US"/>
          </a:p>
        </p:txBody>
      </p:sp>
    </p:spTree>
    <p:extLst>
      <p:ext uri="{BB962C8B-B14F-4D97-AF65-F5344CB8AC3E}">
        <p14:creationId xmlns:p14="http://schemas.microsoft.com/office/powerpoint/2010/main" val="293080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14</a:t>
            </a:fld>
            <a:endParaRPr lang="zh-CN" altLang="en-US"/>
          </a:p>
        </p:txBody>
      </p:sp>
    </p:spTree>
    <p:extLst>
      <p:ext uri="{BB962C8B-B14F-4D97-AF65-F5344CB8AC3E}">
        <p14:creationId xmlns:p14="http://schemas.microsoft.com/office/powerpoint/2010/main" val="362349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15</a:t>
            </a:fld>
            <a:endParaRPr lang="zh-CN" altLang="en-US"/>
          </a:p>
        </p:txBody>
      </p:sp>
    </p:spTree>
    <p:extLst>
      <p:ext uri="{BB962C8B-B14F-4D97-AF65-F5344CB8AC3E}">
        <p14:creationId xmlns:p14="http://schemas.microsoft.com/office/powerpoint/2010/main" val="201823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16</a:t>
            </a:fld>
            <a:endParaRPr lang="zh-CN" altLang="en-US"/>
          </a:p>
        </p:txBody>
      </p:sp>
    </p:spTree>
    <p:extLst>
      <p:ext uri="{BB962C8B-B14F-4D97-AF65-F5344CB8AC3E}">
        <p14:creationId xmlns:p14="http://schemas.microsoft.com/office/powerpoint/2010/main" val="318791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17</a:t>
            </a:fld>
            <a:endParaRPr lang="zh-CN" altLang="en-US"/>
          </a:p>
        </p:txBody>
      </p:sp>
    </p:spTree>
    <p:extLst>
      <p:ext uri="{BB962C8B-B14F-4D97-AF65-F5344CB8AC3E}">
        <p14:creationId xmlns:p14="http://schemas.microsoft.com/office/powerpoint/2010/main" val="1434743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18</a:t>
            </a:fld>
            <a:endParaRPr lang="zh-CN" altLang="en-US"/>
          </a:p>
        </p:txBody>
      </p:sp>
    </p:spTree>
    <p:extLst>
      <p:ext uri="{BB962C8B-B14F-4D97-AF65-F5344CB8AC3E}">
        <p14:creationId xmlns:p14="http://schemas.microsoft.com/office/powerpoint/2010/main" val="786709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19</a:t>
            </a:fld>
            <a:endParaRPr lang="zh-CN" altLang="en-US"/>
          </a:p>
        </p:txBody>
      </p:sp>
    </p:spTree>
    <p:extLst>
      <p:ext uri="{BB962C8B-B14F-4D97-AF65-F5344CB8AC3E}">
        <p14:creationId xmlns:p14="http://schemas.microsoft.com/office/powerpoint/2010/main" val="302132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08552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20</a:t>
            </a:fld>
            <a:endParaRPr lang="zh-CN" altLang="en-US"/>
          </a:p>
        </p:txBody>
      </p:sp>
    </p:spTree>
    <p:extLst>
      <p:ext uri="{BB962C8B-B14F-4D97-AF65-F5344CB8AC3E}">
        <p14:creationId xmlns:p14="http://schemas.microsoft.com/office/powerpoint/2010/main" val="999216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21</a:t>
            </a:fld>
            <a:endParaRPr lang="zh-CN" altLang="en-US"/>
          </a:p>
        </p:txBody>
      </p:sp>
    </p:spTree>
    <p:extLst>
      <p:ext uri="{BB962C8B-B14F-4D97-AF65-F5344CB8AC3E}">
        <p14:creationId xmlns:p14="http://schemas.microsoft.com/office/powerpoint/2010/main" val="2355309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22</a:t>
            </a:fld>
            <a:endParaRPr lang="zh-CN" altLang="en-US"/>
          </a:p>
        </p:txBody>
      </p:sp>
    </p:spTree>
    <p:extLst>
      <p:ext uri="{BB962C8B-B14F-4D97-AF65-F5344CB8AC3E}">
        <p14:creationId xmlns:p14="http://schemas.microsoft.com/office/powerpoint/2010/main" val="1389270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23</a:t>
            </a:fld>
            <a:endParaRPr lang="zh-CN" altLang="en-US"/>
          </a:p>
        </p:txBody>
      </p:sp>
    </p:spTree>
    <p:extLst>
      <p:ext uri="{BB962C8B-B14F-4D97-AF65-F5344CB8AC3E}">
        <p14:creationId xmlns:p14="http://schemas.microsoft.com/office/powerpoint/2010/main" val="1869201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24</a:t>
            </a:fld>
            <a:endParaRPr lang="zh-CN" altLang="en-US"/>
          </a:p>
        </p:txBody>
      </p:sp>
    </p:spTree>
    <p:extLst>
      <p:ext uri="{BB962C8B-B14F-4D97-AF65-F5344CB8AC3E}">
        <p14:creationId xmlns:p14="http://schemas.microsoft.com/office/powerpoint/2010/main" val="2233395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25</a:t>
            </a:fld>
            <a:endParaRPr lang="zh-CN" altLang="en-US"/>
          </a:p>
        </p:txBody>
      </p:sp>
    </p:spTree>
    <p:extLst>
      <p:ext uri="{BB962C8B-B14F-4D97-AF65-F5344CB8AC3E}">
        <p14:creationId xmlns:p14="http://schemas.microsoft.com/office/powerpoint/2010/main" val="2793323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26</a:t>
            </a:fld>
            <a:endParaRPr lang="zh-CN" altLang="en-US"/>
          </a:p>
        </p:txBody>
      </p:sp>
    </p:spTree>
    <p:extLst>
      <p:ext uri="{BB962C8B-B14F-4D97-AF65-F5344CB8AC3E}">
        <p14:creationId xmlns:p14="http://schemas.microsoft.com/office/powerpoint/2010/main" val="3054681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27</a:t>
            </a:fld>
            <a:endParaRPr lang="zh-CN" altLang="en-US"/>
          </a:p>
        </p:txBody>
      </p:sp>
    </p:spTree>
    <p:extLst>
      <p:ext uri="{BB962C8B-B14F-4D97-AF65-F5344CB8AC3E}">
        <p14:creationId xmlns:p14="http://schemas.microsoft.com/office/powerpoint/2010/main" val="963668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28</a:t>
            </a:fld>
            <a:endParaRPr lang="zh-CN" altLang="en-US"/>
          </a:p>
        </p:txBody>
      </p:sp>
    </p:spTree>
    <p:extLst>
      <p:ext uri="{BB962C8B-B14F-4D97-AF65-F5344CB8AC3E}">
        <p14:creationId xmlns:p14="http://schemas.microsoft.com/office/powerpoint/2010/main" val="2372692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4688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3</a:t>
            </a:fld>
            <a:endParaRPr lang="zh-CN" altLang="en-US"/>
          </a:p>
        </p:txBody>
      </p:sp>
    </p:spTree>
    <p:extLst>
      <p:ext uri="{BB962C8B-B14F-4D97-AF65-F5344CB8AC3E}">
        <p14:creationId xmlns:p14="http://schemas.microsoft.com/office/powerpoint/2010/main" val="4130742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30</a:t>
            </a:fld>
            <a:endParaRPr lang="zh-CN" altLang="en-US"/>
          </a:p>
        </p:txBody>
      </p:sp>
    </p:spTree>
    <p:extLst>
      <p:ext uri="{BB962C8B-B14F-4D97-AF65-F5344CB8AC3E}">
        <p14:creationId xmlns:p14="http://schemas.microsoft.com/office/powerpoint/2010/main" val="121404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31</a:t>
            </a:fld>
            <a:endParaRPr lang="zh-CN" altLang="en-US"/>
          </a:p>
        </p:txBody>
      </p:sp>
    </p:spTree>
    <p:extLst>
      <p:ext uri="{BB962C8B-B14F-4D97-AF65-F5344CB8AC3E}">
        <p14:creationId xmlns:p14="http://schemas.microsoft.com/office/powerpoint/2010/main" val="1721439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32</a:t>
            </a:fld>
            <a:endParaRPr lang="zh-CN" altLang="en-US"/>
          </a:p>
        </p:txBody>
      </p:sp>
    </p:spTree>
    <p:extLst>
      <p:ext uri="{BB962C8B-B14F-4D97-AF65-F5344CB8AC3E}">
        <p14:creationId xmlns:p14="http://schemas.microsoft.com/office/powerpoint/2010/main" val="420949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817703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34</a:t>
            </a:fld>
            <a:endParaRPr lang="zh-CN" altLang="en-US"/>
          </a:p>
        </p:txBody>
      </p:sp>
    </p:spTree>
    <p:extLst>
      <p:ext uri="{BB962C8B-B14F-4D97-AF65-F5344CB8AC3E}">
        <p14:creationId xmlns:p14="http://schemas.microsoft.com/office/powerpoint/2010/main" val="33077617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35</a:t>
            </a:fld>
            <a:endParaRPr lang="zh-CN" altLang="en-US"/>
          </a:p>
        </p:txBody>
      </p:sp>
    </p:spTree>
    <p:extLst>
      <p:ext uri="{BB962C8B-B14F-4D97-AF65-F5344CB8AC3E}">
        <p14:creationId xmlns:p14="http://schemas.microsoft.com/office/powerpoint/2010/main" val="1119638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36</a:t>
            </a:fld>
            <a:endParaRPr lang="zh-CN" altLang="en-US"/>
          </a:p>
        </p:txBody>
      </p:sp>
    </p:spTree>
    <p:extLst>
      <p:ext uri="{BB962C8B-B14F-4D97-AF65-F5344CB8AC3E}">
        <p14:creationId xmlns:p14="http://schemas.microsoft.com/office/powerpoint/2010/main" val="2816547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37</a:t>
            </a:fld>
            <a:endParaRPr lang="zh-CN" altLang="en-US"/>
          </a:p>
        </p:txBody>
      </p:sp>
    </p:spTree>
    <p:extLst>
      <p:ext uri="{BB962C8B-B14F-4D97-AF65-F5344CB8AC3E}">
        <p14:creationId xmlns:p14="http://schemas.microsoft.com/office/powerpoint/2010/main" val="575538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38</a:t>
            </a:fld>
            <a:endParaRPr lang="zh-CN" altLang="en-US"/>
          </a:p>
        </p:txBody>
      </p:sp>
    </p:spTree>
    <p:extLst>
      <p:ext uri="{BB962C8B-B14F-4D97-AF65-F5344CB8AC3E}">
        <p14:creationId xmlns:p14="http://schemas.microsoft.com/office/powerpoint/2010/main" val="208899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39</a:t>
            </a:fld>
            <a:endParaRPr lang="zh-CN" altLang="en-US"/>
          </a:p>
        </p:txBody>
      </p:sp>
    </p:spTree>
    <p:extLst>
      <p:ext uri="{BB962C8B-B14F-4D97-AF65-F5344CB8AC3E}">
        <p14:creationId xmlns:p14="http://schemas.microsoft.com/office/powerpoint/2010/main" val="326074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4</a:t>
            </a:fld>
            <a:endParaRPr lang="zh-CN" altLang="en-US"/>
          </a:p>
        </p:txBody>
      </p:sp>
    </p:spTree>
    <p:extLst>
      <p:ext uri="{BB962C8B-B14F-4D97-AF65-F5344CB8AC3E}">
        <p14:creationId xmlns:p14="http://schemas.microsoft.com/office/powerpoint/2010/main" val="1100722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40</a:t>
            </a:fld>
            <a:endParaRPr lang="zh-CN" altLang="en-US"/>
          </a:p>
        </p:txBody>
      </p:sp>
    </p:spTree>
    <p:extLst>
      <p:ext uri="{BB962C8B-B14F-4D97-AF65-F5344CB8AC3E}">
        <p14:creationId xmlns:p14="http://schemas.microsoft.com/office/powerpoint/2010/main" val="19703613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41</a:t>
            </a:fld>
            <a:endParaRPr lang="zh-CN" altLang="en-US"/>
          </a:p>
        </p:txBody>
      </p:sp>
    </p:spTree>
    <p:extLst>
      <p:ext uri="{BB962C8B-B14F-4D97-AF65-F5344CB8AC3E}">
        <p14:creationId xmlns:p14="http://schemas.microsoft.com/office/powerpoint/2010/main" val="1768946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42</a:t>
            </a:fld>
            <a:endParaRPr lang="zh-CN" altLang="en-US"/>
          </a:p>
        </p:txBody>
      </p:sp>
    </p:spTree>
    <p:extLst>
      <p:ext uri="{BB962C8B-B14F-4D97-AF65-F5344CB8AC3E}">
        <p14:creationId xmlns:p14="http://schemas.microsoft.com/office/powerpoint/2010/main" val="119717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43</a:t>
            </a:fld>
            <a:endParaRPr lang="zh-CN" altLang="en-US"/>
          </a:p>
        </p:txBody>
      </p:sp>
    </p:spTree>
    <p:extLst>
      <p:ext uri="{BB962C8B-B14F-4D97-AF65-F5344CB8AC3E}">
        <p14:creationId xmlns:p14="http://schemas.microsoft.com/office/powerpoint/2010/main" val="1897357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8403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5</a:t>
            </a:fld>
            <a:endParaRPr lang="zh-CN" altLang="en-US"/>
          </a:p>
        </p:txBody>
      </p:sp>
    </p:spTree>
    <p:extLst>
      <p:ext uri="{BB962C8B-B14F-4D97-AF65-F5344CB8AC3E}">
        <p14:creationId xmlns:p14="http://schemas.microsoft.com/office/powerpoint/2010/main" val="1634912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6</a:t>
            </a:fld>
            <a:endParaRPr lang="zh-CN" altLang="en-US"/>
          </a:p>
        </p:txBody>
      </p:sp>
    </p:spTree>
    <p:extLst>
      <p:ext uri="{BB962C8B-B14F-4D97-AF65-F5344CB8AC3E}">
        <p14:creationId xmlns:p14="http://schemas.microsoft.com/office/powerpoint/2010/main" val="62417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7</a:t>
            </a:fld>
            <a:endParaRPr lang="zh-CN" altLang="en-US"/>
          </a:p>
        </p:txBody>
      </p:sp>
    </p:spTree>
    <p:extLst>
      <p:ext uri="{BB962C8B-B14F-4D97-AF65-F5344CB8AC3E}">
        <p14:creationId xmlns:p14="http://schemas.microsoft.com/office/powerpoint/2010/main" val="771438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8</a:t>
            </a:fld>
            <a:endParaRPr lang="zh-CN" altLang="en-US"/>
          </a:p>
        </p:txBody>
      </p:sp>
    </p:spTree>
    <p:extLst>
      <p:ext uri="{BB962C8B-B14F-4D97-AF65-F5344CB8AC3E}">
        <p14:creationId xmlns:p14="http://schemas.microsoft.com/office/powerpoint/2010/main" val="229770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9</a:t>
            </a:fld>
            <a:endParaRPr lang="zh-CN" altLang="en-US"/>
          </a:p>
        </p:txBody>
      </p:sp>
    </p:spTree>
    <p:extLst>
      <p:ext uri="{BB962C8B-B14F-4D97-AF65-F5344CB8AC3E}">
        <p14:creationId xmlns:p14="http://schemas.microsoft.com/office/powerpoint/2010/main" val="190841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8687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2023/9/26</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2219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2023/9/26</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45172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57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740783"/>
      </p:ext>
    </p:extLst>
  </p:cSld>
  <p:clrMapOvr>
    <a:masterClrMapping/>
  </p:clrMapOvr>
  <p:transition spd="slow"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636422"/>
      </p:ext>
    </p:extLst>
  </p:cSld>
  <p:clrMapOvr>
    <a:masterClrMapping/>
  </p:clrMapOvr>
  <p:transition spd="slow"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954264"/>
      </p:ext>
    </p:extLst>
  </p:cSld>
  <p:clrMapOvr>
    <a:masterClrMapping/>
  </p:clrMapOvr>
  <p:transition spd="slow"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11623"/>
      </p:ext>
    </p:extLst>
  </p:cSld>
  <p:clrMapOvr>
    <a:masterClrMapping/>
  </p:clrMapOvr>
  <p:transition spd="slow"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21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5991469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4" name="TextBox 3"/>
          <p:cNvSpPr txBox="1"/>
          <p:nvPr userDrawn="1"/>
        </p:nvSpPr>
        <p:spPr>
          <a:xfrm>
            <a:off x="179512" y="494801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420419061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375429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252746"/>
      </p:ext>
    </p:extLst>
  </p:cSld>
  <p:clrMap bg1="lt1" tx1="dk1" bg2="lt2" tx2="dk2" accent1="accent1" accent2="accent2" accent3="accent3" accent4="accent4" accent5="accent5" accent6="accent6" hlink="hlink" folHlink="folHlink"/>
  <p:sldLayoutIdLst>
    <p:sldLayoutId id="2147483746" r:id="rId1"/>
    <p:sldLayoutId id="2147483729" r:id="rId2"/>
    <p:sldLayoutId id="2147483732" r:id="rId3"/>
    <p:sldLayoutId id="2147483731" r:id="rId4"/>
    <p:sldLayoutId id="2147483730" r:id="rId5"/>
    <p:sldLayoutId id="2147483749" r:id="rId6"/>
    <p:sldLayoutId id="2147483751" r:id="rId7"/>
    <p:sldLayoutId id="2147483752" r:id="rId8"/>
    <p:sldLayoutId id="2147483753" r:id="rId9"/>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5211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C2B2295-881A-490B-81F3-66C8B6D555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60"/>
          <a:stretch/>
        </p:blipFill>
        <p:spPr>
          <a:xfrm>
            <a:off x="0" y="5128"/>
            <a:ext cx="9153262" cy="5143500"/>
          </a:xfrm>
          <a:prstGeom prst="rect">
            <a:avLst/>
          </a:prstGeom>
          <a:ln>
            <a:solidFill>
              <a:srgbClr val="033E78"/>
            </a:solidFill>
          </a:ln>
        </p:spPr>
      </p:pic>
      <p:sp>
        <p:nvSpPr>
          <p:cNvPr id="7" name="矩形 6"/>
          <p:cNvSpPr/>
          <p:nvPr/>
        </p:nvSpPr>
        <p:spPr>
          <a:xfrm>
            <a:off x="1337780" y="1764167"/>
            <a:ext cx="6338595" cy="830997"/>
          </a:xfrm>
          <a:prstGeom prst="rect">
            <a:avLst/>
          </a:prstGeom>
        </p:spPr>
        <p:txBody>
          <a:bodyPr wrap="none">
            <a:spAutoFit/>
          </a:bodyPr>
          <a:lstStyle/>
          <a:p>
            <a:r>
              <a:rPr lang="zh-CN" altLang="en-US" sz="4800" dirty="0">
                <a:solidFill>
                  <a:schemeClr val="bg1"/>
                </a:solidFill>
                <a:cs typeface="+mn-ea"/>
              </a:rPr>
              <a:t>框架版本</a:t>
            </a:r>
            <a:r>
              <a:rPr lang="en-US" altLang="zh-CN" sz="4800">
                <a:solidFill>
                  <a:schemeClr val="bg1"/>
                </a:solidFill>
                <a:cs typeface="+mn-ea"/>
              </a:rPr>
              <a:t>3.11</a:t>
            </a:r>
            <a:r>
              <a:rPr lang="zh-CN" altLang="en-US" sz="4800">
                <a:solidFill>
                  <a:schemeClr val="bg1"/>
                </a:solidFill>
                <a:cs typeface="+mn-ea"/>
              </a:rPr>
              <a:t>更新</a:t>
            </a:r>
            <a:r>
              <a:rPr lang="zh-CN" altLang="en-US" sz="4800" dirty="0">
                <a:solidFill>
                  <a:schemeClr val="bg1"/>
                </a:solidFill>
                <a:cs typeface="+mn-ea"/>
              </a:rPr>
              <a:t>说明</a:t>
            </a:r>
            <a:endParaRPr lang="en-US" altLang="zh-CN" sz="4800" dirty="0">
              <a:solidFill>
                <a:schemeClr val="bg1"/>
              </a:solidFill>
              <a:cs typeface="+mn-ea"/>
            </a:endParaRPr>
          </a:p>
        </p:txBody>
      </p:sp>
      <p:sp>
        <p:nvSpPr>
          <p:cNvPr id="9" name="矩形 8"/>
          <p:cNvSpPr/>
          <p:nvPr/>
        </p:nvSpPr>
        <p:spPr>
          <a:xfrm>
            <a:off x="2411440" y="1032895"/>
            <a:ext cx="3830600" cy="461665"/>
          </a:xfrm>
          <a:prstGeom prst="rect">
            <a:avLst/>
          </a:prstGeom>
        </p:spPr>
        <p:txBody>
          <a:bodyPr wrap="none">
            <a:spAutoFit/>
          </a:bodyPr>
          <a:lstStyle/>
          <a:p>
            <a:r>
              <a:rPr lang="en-US" altLang="zh-CN" sz="2400" dirty="0">
                <a:solidFill>
                  <a:schemeClr val="bg1"/>
                </a:solidFill>
                <a:cs typeface="+mn-ea"/>
                <a:sym typeface="+mn-lt"/>
              </a:rPr>
              <a:t>Framework Optimization</a:t>
            </a:r>
            <a:endParaRPr lang="zh-CN" altLang="en-US" sz="2400" dirty="0">
              <a:solidFill>
                <a:schemeClr val="bg1"/>
              </a:solidFill>
              <a:cs typeface="+mn-ea"/>
              <a:sym typeface="+mn-lt"/>
            </a:endParaRPr>
          </a:p>
        </p:txBody>
      </p:sp>
      <p:grpSp>
        <p:nvGrpSpPr>
          <p:cNvPr id="10" name="组合 9"/>
          <p:cNvGrpSpPr/>
          <p:nvPr/>
        </p:nvGrpSpPr>
        <p:grpSpPr>
          <a:xfrm>
            <a:off x="3743722" y="3651870"/>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sz="1799" dirty="0">
                <a:solidFill>
                  <a:schemeClr val="accent1"/>
                </a:solidFill>
                <a:cs typeface="+mn-ea"/>
                <a:sym typeface="+mn-lt"/>
              </a:endParaRPr>
            </a:p>
          </p:txBody>
        </p:sp>
        <p:sp>
          <p:nvSpPr>
            <p:cNvPr id="13" name="矩形 12"/>
            <p:cNvSpPr/>
            <p:nvPr/>
          </p:nvSpPr>
          <p:spPr>
            <a:xfrm>
              <a:off x="760944" y="2836989"/>
              <a:ext cx="780984" cy="261610"/>
            </a:xfrm>
            <a:prstGeom prst="rect">
              <a:avLst/>
            </a:prstGeom>
            <a:noFill/>
          </p:spPr>
          <p:txBody>
            <a:bodyPr wrap="none">
              <a:spAutoFit/>
            </a:bodyPr>
            <a:lstStyle/>
            <a:p>
              <a:pPr algn="ctr"/>
              <a:r>
                <a:rPr lang="en-US" altLang="zh-CN" sz="1100" dirty="0">
                  <a:solidFill>
                    <a:srgbClr val="033E78"/>
                  </a:solidFill>
                  <a:cs typeface="+mn-ea"/>
                  <a:sym typeface="+mn-lt"/>
                </a:rPr>
                <a:t>GONGQI</a:t>
              </a:r>
              <a:endParaRPr lang="zh-CN" altLang="en-US" sz="1100" dirty="0">
                <a:solidFill>
                  <a:srgbClr val="033E78"/>
                </a:solidFill>
                <a:cs typeface="+mn-ea"/>
                <a:sym typeface="+mn-lt"/>
              </a:endParaRPr>
            </a:p>
          </p:txBody>
        </p:sp>
      </p:grpSp>
      <p:sp>
        <p:nvSpPr>
          <p:cNvPr id="14" name="矩形 13">
            <a:extLst>
              <a:ext uri="{FF2B5EF4-FFF2-40B4-BE49-F238E27FC236}">
                <a16:creationId xmlns:a16="http://schemas.microsoft.com/office/drawing/2014/main" id="{BE780EE4-09A7-4811-A279-A3D4424F73DD}"/>
              </a:ext>
            </a:extLst>
          </p:cNvPr>
          <p:cNvSpPr/>
          <p:nvPr/>
        </p:nvSpPr>
        <p:spPr>
          <a:xfrm>
            <a:off x="1403647" y="2808900"/>
            <a:ext cx="5760640" cy="415498"/>
          </a:xfrm>
          <a:prstGeom prst="rect">
            <a:avLst/>
          </a:prstGeom>
        </p:spPr>
        <p:txBody>
          <a:bodyPr wrap="square">
            <a:spAutoFit/>
          </a:bodyPr>
          <a:lstStyle/>
          <a:p>
            <a:pPr algn="ctr"/>
            <a:r>
              <a:rPr lang="en-US" altLang="zh-CN" sz="1050" dirty="0">
                <a:solidFill>
                  <a:schemeClr val="bg1"/>
                </a:solidFill>
                <a:cs typeface="+mn-ea"/>
                <a:sym typeface="+mn-lt"/>
              </a:rPr>
              <a:t>Systematic analysis and optimization of each link of the system, the other is the bottleneck analysis and optimization of a single system.</a:t>
            </a:r>
          </a:p>
        </p:txBody>
      </p:sp>
    </p:spTree>
    <p:extLst>
      <p:ext uri="{BB962C8B-B14F-4D97-AF65-F5344CB8AC3E}">
        <p14:creationId xmlns:p14="http://schemas.microsoft.com/office/powerpoint/2010/main" val="26979938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142189"/>
            <a:ext cx="6264696" cy="1384995"/>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编号序列支持获取父级记录字段值，当前表字段</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[filter</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字段</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父级表字段</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   filter</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字段可选</a:t>
            </a:r>
            <a:endPar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a:p>
            <a:pPr eaLnBrk="0"/>
            <a:endParaRPr lang="en-US" altLang="zh-CN" spc="-5" dirty="0">
              <a:ln w="5791" cap="sq" cmpd="sng" algn="ctr">
                <a:solidFill>
                  <a:srgbClr val="000000"/>
                </a:solidFill>
                <a:prstDash val="solid"/>
                <a:bevel/>
              </a:ln>
              <a:solidFill>
                <a:srgbClr val="000000"/>
              </a:solidFill>
              <a:latin typeface="Arial" panose="020B0604020202020204" pitchFamily="34" charset="0"/>
              <a:ea typeface="宋体" panose="02010600030101010101" pitchFamily="2" charset="-122"/>
            </a:endParaRPr>
          </a:p>
          <a:p>
            <a:pPr eaLnBrk="0"/>
            <a:r>
              <a:rPr lang="zh-CN" altLang="en-US" spc="-5" dirty="0">
                <a:ln w="5791" cap="sq" cmpd="sng" algn="ctr">
                  <a:solidFill>
                    <a:srgbClr val="000000"/>
                  </a:solidFill>
                  <a:prstDash val="solid"/>
                  <a:bevel/>
                </a:ln>
                <a:solidFill>
                  <a:srgbClr val="000000"/>
                </a:solidFill>
                <a:latin typeface="Arial" panose="020B0604020202020204" pitchFamily="34" charset="0"/>
                <a:ea typeface="宋体" panose="02010600030101010101" pitchFamily="2" charset="-122"/>
              </a:rPr>
              <a:t>如： </a:t>
            </a:r>
            <a:r>
              <a:rPr lang="en-US" altLang="zh-CN" sz="1800" spc="-5" dirty="0">
                <a:ln w="5791" cap="sq" cmpd="sng" algn="ctr">
                  <a:solidFill>
                    <a:srgbClr val="000000"/>
                  </a:solidFill>
                  <a:prstDash val="solid"/>
                  <a:bevel/>
                </a:ln>
                <a:solidFill>
                  <a:srgbClr val="000000"/>
                </a:solidFill>
                <a:effectLst/>
                <a:latin typeface="宋体" panose="02010600030101010101" pitchFamily="2" charset="-122"/>
                <a:ea typeface="等线" panose="02010600030101010101" pitchFamily="2" charset="-122"/>
                <a:cs typeface="宋体" panose="02010600030101010101" pitchFamily="2" charset="-122"/>
              </a:rPr>
              <a:t>{ABC}</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a:t>
            </a:r>
            <a:r>
              <a:rPr lang="en-US" altLang="zh-CN" sz="1800" spc="-5" dirty="0" err="1">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yyyy</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]Date}</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{ABC/EFG}</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{ABC[HJK]/EFG}</a:t>
            </a:r>
            <a:endParaRPr lang="zh-CN" altLang="zh-CN" sz="1800" dirty="0">
              <a:solidFill>
                <a:srgbClr val="000000"/>
              </a:solidFill>
              <a:effectLst/>
              <a:latin typeface="Arial" panose="020B0604020202020204" pitchFamily="34" charset="0"/>
              <a:ea typeface="等线" panose="02010600030101010101" pitchFamily="2" charset="-122"/>
            </a:endParaRPr>
          </a:p>
          <a:p>
            <a:pPr eaLnBrk="0"/>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7" name="图片 6">
            <a:extLst>
              <a:ext uri="{FF2B5EF4-FFF2-40B4-BE49-F238E27FC236}">
                <a16:creationId xmlns:a16="http://schemas.microsoft.com/office/drawing/2014/main" id="{C9BD49F9-096D-7EB8-C01E-3D0EB4313AE0}"/>
              </a:ext>
            </a:extLst>
          </p:cNvPr>
          <p:cNvPicPr>
            <a:picLocks noChangeAspect="1"/>
          </p:cNvPicPr>
          <p:nvPr/>
        </p:nvPicPr>
        <p:blipFill>
          <a:blip r:embed="rId3"/>
          <a:stretch>
            <a:fillRect/>
          </a:stretch>
        </p:blipFill>
        <p:spPr>
          <a:xfrm>
            <a:off x="179512" y="3075806"/>
            <a:ext cx="9144000" cy="325725"/>
          </a:xfrm>
          <a:prstGeom prst="rect">
            <a:avLst/>
          </a:prstGeom>
        </p:spPr>
      </p:pic>
    </p:spTree>
    <p:extLst>
      <p:ext uri="{BB962C8B-B14F-4D97-AF65-F5344CB8AC3E}">
        <p14:creationId xmlns:p14="http://schemas.microsoft.com/office/powerpoint/2010/main" val="89540735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344853"/>
            <a:ext cx="6264696"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查询器优化 新增操作符列</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6" name="图片 5">
            <a:extLst>
              <a:ext uri="{FF2B5EF4-FFF2-40B4-BE49-F238E27FC236}">
                <a16:creationId xmlns:a16="http://schemas.microsoft.com/office/drawing/2014/main" id="{7A758905-18CB-3BBC-0F89-D17625FE38C6}"/>
              </a:ext>
            </a:extLst>
          </p:cNvPr>
          <p:cNvPicPr>
            <a:picLocks noChangeAspect="1"/>
          </p:cNvPicPr>
          <p:nvPr/>
        </p:nvPicPr>
        <p:blipFill>
          <a:blip r:embed="rId3"/>
          <a:stretch>
            <a:fillRect/>
          </a:stretch>
        </p:blipFill>
        <p:spPr>
          <a:xfrm>
            <a:off x="1556229" y="1923678"/>
            <a:ext cx="6184013" cy="3304945"/>
          </a:xfrm>
          <a:prstGeom prst="rect">
            <a:avLst/>
          </a:prstGeom>
        </p:spPr>
      </p:pic>
    </p:spTree>
    <p:extLst>
      <p:ext uri="{BB962C8B-B14F-4D97-AF65-F5344CB8AC3E}">
        <p14:creationId xmlns:p14="http://schemas.microsoft.com/office/powerpoint/2010/main" val="159317979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344853"/>
            <a:ext cx="6264696"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新增对</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dataMethod</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字段写</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mainForm</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_</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方法的支持</a:t>
            </a:r>
            <a:endParaRPr lang="zh-CN" altLang="zh-CN" sz="1800" dirty="0">
              <a:solidFill>
                <a:srgbClr val="000000"/>
              </a:solidFill>
              <a:effectLst/>
              <a:latin typeface="Arial" panose="020B0604020202020204" pitchFamily="34" charset="0"/>
              <a:ea typeface="等线" panose="02010600030101010101" pitchFamily="2" charset="-122"/>
            </a:endParaRPr>
          </a:p>
        </p:txBody>
      </p:sp>
      <p:grpSp>
        <p:nvGrpSpPr>
          <p:cNvPr id="2" name="组合 1">
            <a:extLst>
              <a:ext uri="{FF2B5EF4-FFF2-40B4-BE49-F238E27FC236}">
                <a16:creationId xmlns:a16="http://schemas.microsoft.com/office/drawing/2014/main" id="{A77631C5-F783-4483-7ADD-382D331A3A6A}"/>
              </a:ext>
            </a:extLst>
          </p:cNvPr>
          <p:cNvGrpSpPr/>
          <p:nvPr/>
        </p:nvGrpSpPr>
        <p:grpSpPr>
          <a:xfrm>
            <a:off x="1170409" y="2211710"/>
            <a:ext cx="655806" cy="655806"/>
            <a:chOff x="1336777" y="2215111"/>
            <a:chExt cx="1103576" cy="1103576"/>
          </a:xfrm>
        </p:grpSpPr>
        <p:sp>
          <p:nvSpPr>
            <p:cNvPr id="7" name="椭圆 6">
              <a:extLst>
                <a:ext uri="{FF2B5EF4-FFF2-40B4-BE49-F238E27FC236}">
                  <a16:creationId xmlns:a16="http://schemas.microsoft.com/office/drawing/2014/main" id="{0704D9E9-7EB8-8061-4CC1-BCA82A692434}"/>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a:extLst>
                <a:ext uri="{FF2B5EF4-FFF2-40B4-BE49-F238E27FC236}">
                  <a16:creationId xmlns:a16="http://schemas.microsoft.com/office/drawing/2014/main" id="{2C363938-DB39-D2CF-89F8-29287AAC521D}"/>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TextBox 11">
            <a:extLst>
              <a:ext uri="{FF2B5EF4-FFF2-40B4-BE49-F238E27FC236}">
                <a16:creationId xmlns:a16="http://schemas.microsoft.com/office/drawing/2014/main" id="{F0FF4984-1DB9-7ED9-50B1-73ED3BF71B58}"/>
              </a:ext>
            </a:extLst>
          </p:cNvPr>
          <p:cNvSpPr txBox="1"/>
          <p:nvPr/>
        </p:nvSpPr>
        <p:spPr>
          <a:xfrm>
            <a:off x="2202754" y="2258410"/>
            <a:ext cx="6264696"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新增</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time</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字段的下拉秒的选择</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11" name="图片 10">
            <a:extLst>
              <a:ext uri="{FF2B5EF4-FFF2-40B4-BE49-F238E27FC236}">
                <a16:creationId xmlns:a16="http://schemas.microsoft.com/office/drawing/2014/main" id="{49CEC87E-9F7A-B434-04B6-52B9B222A29A}"/>
              </a:ext>
            </a:extLst>
          </p:cNvPr>
          <p:cNvPicPr>
            <a:picLocks noChangeAspect="1"/>
          </p:cNvPicPr>
          <p:nvPr/>
        </p:nvPicPr>
        <p:blipFill>
          <a:blip r:embed="rId3"/>
          <a:stretch>
            <a:fillRect/>
          </a:stretch>
        </p:blipFill>
        <p:spPr>
          <a:xfrm>
            <a:off x="2970082" y="2699946"/>
            <a:ext cx="1941529" cy="2540124"/>
          </a:xfrm>
          <a:prstGeom prst="rect">
            <a:avLst/>
          </a:prstGeom>
        </p:spPr>
      </p:pic>
    </p:spTree>
    <p:extLst>
      <p:ext uri="{BB962C8B-B14F-4D97-AF65-F5344CB8AC3E}">
        <p14:creationId xmlns:p14="http://schemas.microsoft.com/office/powerpoint/2010/main" val="257985117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344853"/>
            <a:ext cx="6264696"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多次打开同一个标签页 允许每次打开都刷新</a:t>
            </a:r>
            <a:endParaRPr lang="zh-CN" altLang="zh-CN" sz="1800" dirty="0">
              <a:solidFill>
                <a:srgbClr val="000000"/>
              </a:solidFill>
              <a:effectLst/>
              <a:latin typeface="Arial" panose="020B0604020202020204" pitchFamily="34" charset="0"/>
              <a:ea typeface="等线" panose="02010600030101010101" pitchFamily="2" charset="-122"/>
            </a:endParaRPr>
          </a:p>
        </p:txBody>
      </p:sp>
      <p:grpSp>
        <p:nvGrpSpPr>
          <p:cNvPr id="2" name="组合 1">
            <a:extLst>
              <a:ext uri="{FF2B5EF4-FFF2-40B4-BE49-F238E27FC236}">
                <a16:creationId xmlns:a16="http://schemas.microsoft.com/office/drawing/2014/main" id="{A77631C5-F783-4483-7ADD-382D331A3A6A}"/>
              </a:ext>
            </a:extLst>
          </p:cNvPr>
          <p:cNvGrpSpPr/>
          <p:nvPr/>
        </p:nvGrpSpPr>
        <p:grpSpPr>
          <a:xfrm>
            <a:off x="1191531" y="3673408"/>
            <a:ext cx="655806" cy="655806"/>
            <a:chOff x="1336777" y="2215111"/>
            <a:chExt cx="1103576" cy="1103576"/>
          </a:xfrm>
        </p:grpSpPr>
        <p:sp>
          <p:nvSpPr>
            <p:cNvPr id="7" name="椭圆 6">
              <a:extLst>
                <a:ext uri="{FF2B5EF4-FFF2-40B4-BE49-F238E27FC236}">
                  <a16:creationId xmlns:a16="http://schemas.microsoft.com/office/drawing/2014/main" id="{0704D9E9-7EB8-8061-4CC1-BCA82A692434}"/>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a:extLst>
                <a:ext uri="{FF2B5EF4-FFF2-40B4-BE49-F238E27FC236}">
                  <a16:creationId xmlns:a16="http://schemas.microsoft.com/office/drawing/2014/main" id="{2C363938-DB39-D2CF-89F8-29287AAC521D}"/>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TextBox 11">
            <a:extLst>
              <a:ext uri="{FF2B5EF4-FFF2-40B4-BE49-F238E27FC236}">
                <a16:creationId xmlns:a16="http://schemas.microsoft.com/office/drawing/2014/main" id="{F0FF4984-1DB9-7ED9-50B1-73ED3BF71B58}"/>
              </a:ext>
            </a:extLst>
          </p:cNvPr>
          <p:cNvSpPr txBox="1"/>
          <p:nvPr/>
        </p:nvSpPr>
        <p:spPr>
          <a:xfrm>
            <a:off x="2483768" y="3828283"/>
            <a:ext cx="6264696"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新增</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time</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字段的下拉秒的选择</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10" name="图片 9">
            <a:extLst>
              <a:ext uri="{FF2B5EF4-FFF2-40B4-BE49-F238E27FC236}">
                <a16:creationId xmlns:a16="http://schemas.microsoft.com/office/drawing/2014/main" id="{DEA185F5-0EAE-9DD8-A6E0-5A63A71B5AE3}"/>
              </a:ext>
            </a:extLst>
          </p:cNvPr>
          <p:cNvPicPr>
            <a:picLocks noChangeAspect="1"/>
          </p:cNvPicPr>
          <p:nvPr/>
        </p:nvPicPr>
        <p:blipFill>
          <a:blip r:embed="rId3"/>
          <a:stretch>
            <a:fillRect/>
          </a:stretch>
        </p:blipFill>
        <p:spPr>
          <a:xfrm>
            <a:off x="2123728" y="1777255"/>
            <a:ext cx="6229350" cy="1504950"/>
          </a:xfrm>
          <a:prstGeom prst="rect">
            <a:avLst/>
          </a:prstGeom>
        </p:spPr>
      </p:pic>
    </p:spTree>
    <p:extLst>
      <p:ext uri="{BB962C8B-B14F-4D97-AF65-F5344CB8AC3E}">
        <p14:creationId xmlns:p14="http://schemas.microsoft.com/office/powerpoint/2010/main" val="381043822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344853"/>
            <a:ext cx="6264696"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新增 </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String </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和</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Decimal </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类型的数字小键盘</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11" name="图片 10">
            <a:extLst>
              <a:ext uri="{FF2B5EF4-FFF2-40B4-BE49-F238E27FC236}">
                <a16:creationId xmlns:a16="http://schemas.microsoft.com/office/drawing/2014/main" id="{B8893C02-628D-2D4A-FD68-129D02A37C36}"/>
              </a:ext>
            </a:extLst>
          </p:cNvPr>
          <p:cNvPicPr>
            <a:picLocks noChangeAspect="1"/>
          </p:cNvPicPr>
          <p:nvPr/>
        </p:nvPicPr>
        <p:blipFill>
          <a:blip r:embed="rId3"/>
          <a:stretch>
            <a:fillRect/>
          </a:stretch>
        </p:blipFill>
        <p:spPr>
          <a:xfrm>
            <a:off x="1763688" y="1863752"/>
            <a:ext cx="6904429" cy="2868238"/>
          </a:xfrm>
          <a:prstGeom prst="rect">
            <a:avLst/>
          </a:prstGeom>
        </p:spPr>
      </p:pic>
    </p:spTree>
    <p:extLst>
      <p:ext uri="{BB962C8B-B14F-4D97-AF65-F5344CB8AC3E}">
        <p14:creationId xmlns:p14="http://schemas.microsoft.com/office/powerpoint/2010/main" val="418795483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755576" y="1510492"/>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691680" y="1491630"/>
            <a:ext cx="6768752" cy="553998"/>
          </a:xfrm>
          <a:prstGeom prst="rect">
            <a:avLst/>
          </a:prstGeom>
          <a:noFill/>
        </p:spPr>
        <p:txBody>
          <a:bodyPr wrap="square" lIns="0" tIns="0" rIns="0" bIns="0" rtlCol="0">
            <a:spAutoFit/>
            <a:scene3d>
              <a:camera prst="orthographicFront"/>
              <a:lightRig rig="threePt" dir="t"/>
            </a:scene3d>
            <a:sp3d contourW="12700"/>
          </a:bodyPr>
          <a:lstStyle/>
          <a:p>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在插件层提升</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APP</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表然后新增字段并且拖入画面后，初始化画面后 提升的字段未显示 问题</a:t>
            </a:r>
            <a:endParaRPr lang="zh-CN" altLang="en-US" sz="1600" dirty="0">
              <a:solidFill>
                <a:schemeClr val="tx1">
                  <a:lumMod val="65000"/>
                  <a:lumOff val="35000"/>
                </a:schemeClr>
              </a:solidFill>
              <a:cs typeface="+mn-ea"/>
              <a:sym typeface="+mn-lt"/>
            </a:endParaRPr>
          </a:p>
        </p:txBody>
      </p:sp>
      <p:grpSp>
        <p:nvGrpSpPr>
          <p:cNvPr id="6" name="组合 5">
            <a:extLst>
              <a:ext uri="{FF2B5EF4-FFF2-40B4-BE49-F238E27FC236}">
                <a16:creationId xmlns:a16="http://schemas.microsoft.com/office/drawing/2014/main" id="{BF2EC6D8-5E48-B3BD-3EED-210780549D04}"/>
              </a:ext>
            </a:extLst>
          </p:cNvPr>
          <p:cNvGrpSpPr/>
          <p:nvPr/>
        </p:nvGrpSpPr>
        <p:grpSpPr>
          <a:xfrm>
            <a:off x="683568" y="3147814"/>
            <a:ext cx="655806" cy="655806"/>
            <a:chOff x="1336777" y="2215111"/>
            <a:chExt cx="1103576" cy="1103576"/>
          </a:xfrm>
        </p:grpSpPr>
        <p:sp>
          <p:nvSpPr>
            <p:cNvPr id="7" name="椭圆 6">
              <a:extLst>
                <a:ext uri="{FF2B5EF4-FFF2-40B4-BE49-F238E27FC236}">
                  <a16:creationId xmlns:a16="http://schemas.microsoft.com/office/drawing/2014/main" id="{125477EB-82AB-23C5-47AD-0E36EA18C9C3}"/>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a:extLst>
                <a:ext uri="{FF2B5EF4-FFF2-40B4-BE49-F238E27FC236}">
                  <a16:creationId xmlns:a16="http://schemas.microsoft.com/office/drawing/2014/main" id="{0A8DC967-F1EF-259E-62AD-918B7EEA3640}"/>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TextBox 11">
            <a:extLst>
              <a:ext uri="{FF2B5EF4-FFF2-40B4-BE49-F238E27FC236}">
                <a16:creationId xmlns:a16="http://schemas.microsoft.com/office/drawing/2014/main" id="{D378682F-1EB2-6C7A-4544-81BF788150BC}"/>
              </a:ext>
            </a:extLst>
          </p:cNvPr>
          <p:cNvSpPr txBox="1"/>
          <p:nvPr/>
        </p:nvSpPr>
        <p:spPr>
          <a:xfrm>
            <a:off x="1691680" y="3198718"/>
            <a:ext cx="6912768" cy="553998"/>
          </a:xfrm>
          <a:prstGeom prst="rect">
            <a:avLst/>
          </a:prstGeom>
          <a:noFill/>
        </p:spPr>
        <p:txBody>
          <a:bodyPr wrap="square" lIns="0" tIns="0" rIns="0" bIns="0" rtlCol="0">
            <a:spAutoFit/>
            <a:scene3d>
              <a:camera prst="orthographicFront"/>
              <a:lightRig rig="threePt" dir="t"/>
            </a:scene3d>
            <a:sp3d contourW="12700"/>
          </a:bodyPr>
          <a:lstStyle/>
          <a:p>
            <a:r>
              <a:rPr lang="en-US" altLang="zh-CN" sz="1800" spc="-5" dirty="0" err="1">
                <a:ln w="5791" cap="sq" cmpd="sng" algn="ctr">
                  <a:solidFill>
                    <a:srgbClr val="000000"/>
                  </a:solidFill>
                  <a:prstDash val="solid"/>
                  <a:bevel/>
                </a:ln>
                <a:effectLst/>
                <a:latin typeface="宋体" panose="02010600030101010101" pitchFamily="2" charset="-122"/>
                <a:cs typeface="宋体" panose="02010600030101010101" pitchFamily="2" charset="-122"/>
              </a:rPr>
              <a:t>DataSource</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上写</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openlookup,lookup</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方法后，初始化全局没效果，初始化画面有效果的问题</a:t>
            </a:r>
            <a:endParaRPr lang="zh-CN" altLang="en-US" sz="16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3180565285"/>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755576" y="1510492"/>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635317" y="1599362"/>
            <a:ext cx="6120680" cy="553998"/>
          </a:xfrm>
          <a:prstGeom prst="rect">
            <a:avLst/>
          </a:prstGeom>
          <a:noFill/>
        </p:spPr>
        <p:txBody>
          <a:bodyPr wrap="square" lIns="0" tIns="0" rIns="0" bIns="0" rtlCol="0">
            <a:spAutoFit/>
            <a:scene3d>
              <a:camera prst="orthographicFront"/>
              <a:lightRig rig="threePt" dir="t"/>
            </a:scene3d>
            <a:sp3d contourW="12700"/>
          </a:bodyPr>
          <a:lstStyle/>
          <a:p>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导入控制台，数据导入的文件类型不对时，导入历史的状态从执行中，改为失败</a:t>
            </a:r>
            <a:endParaRPr lang="zh-CN" altLang="en-US" sz="1600" dirty="0">
              <a:solidFill>
                <a:schemeClr val="tx1">
                  <a:lumMod val="65000"/>
                  <a:lumOff val="35000"/>
                </a:schemeClr>
              </a:solidFill>
              <a:cs typeface="+mn-ea"/>
              <a:sym typeface="+mn-lt"/>
            </a:endParaRPr>
          </a:p>
        </p:txBody>
      </p:sp>
      <p:grpSp>
        <p:nvGrpSpPr>
          <p:cNvPr id="6" name="组合 5">
            <a:extLst>
              <a:ext uri="{FF2B5EF4-FFF2-40B4-BE49-F238E27FC236}">
                <a16:creationId xmlns:a16="http://schemas.microsoft.com/office/drawing/2014/main" id="{BF2EC6D8-5E48-B3BD-3EED-210780549D04}"/>
              </a:ext>
            </a:extLst>
          </p:cNvPr>
          <p:cNvGrpSpPr/>
          <p:nvPr/>
        </p:nvGrpSpPr>
        <p:grpSpPr>
          <a:xfrm>
            <a:off x="683568" y="3147814"/>
            <a:ext cx="655806" cy="655806"/>
            <a:chOff x="1336777" y="2215111"/>
            <a:chExt cx="1103576" cy="1103576"/>
          </a:xfrm>
        </p:grpSpPr>
        <p:sp>
          <p:nvSpPr>
            <p:cNvPr id="7" name="椭圆 6">
              <a:extLst>
                <a:ext uri="{FF2B5EF4-FFF2-40B4-BE49-F238E27FC236}">
                  <a16:creationId xmlns:a16="http://schemas.microsoft.com/office/drawing/2014/main" id="{125477EB-82AB-23C5-47AD-0E36EA18C9C3}"/>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a:extLst>
                <a:ext uri="{FF2B5EF4-FFF2-40B4-BE49-F238E27FC236}">
                  <a16:creationId xmlns:a16="http://schemas.microsoft.com/office/drawing/2014/main" id="{0A8DC967-F1EF-259E-62AD-918B7EEA3640}"/>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TextBox 11">
            <a:extLst>
              <a:ext uri="{FF2B5EF4-FFF2-40B4-BE49-F238E27FC236}">
                <a16:creationId xmlns:a16="http://schemas.microsoft.com/office/drawing/2014/main" id="{D378682F-1EB2-6C7A-4544-81BF788150BC}"/>
              </a:ext>
            </a:extLst>
          </p:cNvPr>
          <p:cNvSpPr txBox="1"/>
          <p:nvPr/>
        </p:nvSpPr>
        <p:spPr>
          <a:xfrm>
            <a:off x="1763688" y="3337217"/>
            <a:ext cx="5760640" cy="276999"/>
          </a:xfrm>
          <a:prstGeom prst="rect">
            <a:avLst/>
          </a:prstGeom>
          <a:noFill/>
        </p:spPr>
        <p:txBody>
          <a:bodyPr wrap="square" lIns="0" tIns="0" rIns="0" bIns="0" rtlCol="0">
            <a:spAutoFit/>
            <a:scene3d>
              <a:camera prst="orthographicFront"/>
              <a:lightRig rig="threePt" dir="t"/>
            </a:scene3d>
            <a:sp3d contourW="12700"/>
          </a:bodyPr>
          <a:lstStyle/>
          <a:p>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删除</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SessionListener</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机制，通过事件机制实现</a:t>
            </a:r>
            <a:endParaRPr lang="zh-CN" altLang="en-US" sz="16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312978263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755576" y="1510492"/>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07704" y="1699895"/>
            <a:ext cx="6120680" cy="276999"/>
          </a:xfrm>
          <a:prstGeom prst="rect">
            <a:avLst/>
          </a:prstGeom>
          <a:noFill/>
        </p:spPr>
        <p:txBody>
          <a:bodyPr wrap="square" lIns="0" tIns="0" rIns="0" bIns="0" rtlCol="0">
            <a:spAutoFit/>
            <a:scene3d>
              <a:camera prst="orthographicFront"/>
              <a:lightRig rig="threePt" dir="t"/>
            </a:scene3d>
            <a:sp3d contourW="12700"/>
          </a:bodyPr>
          <a:lstStyle/>
          <a:p>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优化</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afterinit</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事件，确保始终执行</a:t>
            </a:r>
            <a:endParaRPr lang="zh-CN" altLang="en-US" sz="1600" dirty="0">
              <a:solidFill>
                <a:schemeClr val="tx1">
                  <a:lumMod val="65000"/>
                  <a:lumOff val="35000"/>
                </a:schemeClr>
              </a:solidFill>
              <a:cs typeface="+mn-ea"/>
              <a:sym typeface="+mn-lt"/>
            </a:endParaRPr>
          </a:p>
        </p:txBody>
      </p:sp>
      <p:grpSp>
        <p:nvGrpSpPr>
          <p:cNvPr id="6" name="组合 5">
            <a:extLst>
              <a:ext uri="{FF2B5EF4-FFF2-40B4-BE49-F238E27FC236}">
                <a16:creationId xmlns:a16="http://schemas.microsoft.com/office/drawing/2014/main" id="{BF2EC6D8-5E48-B3BD-3EED-210780549D04}"/>
              </a:ext>
            </a:extLst>
          </p:cNvPr>
          <p:cNvGrpSpPr/>
          <p:nvPr/>
        </p:nvGrpSpPr>
        <p:grpSpPr>
          <a:xfrm>
            <a:off x="751963" y="2427734"/>
            <a:ext cx="655806" cy="655806"/>
            <a:chOff x="1336777" y="2215111"/>
            <a:chExt cx="1103576" cy="1103576"/>
          </a:xfrm>
        </p:grpSpPr>
        <p:sp>
          <p:nvSpPr>
            <p:cNvPr id="7" name="椭圆 6">
              <a:extLst>
                <a:ext uri="{FF2B5EF4-FFF2-40B4-BE49-F238E27FC236}">
                  <a16:creationId xmlns:a16="http://schemas.microsoft.com/office/drawing/2014/main" id="{125477EB-82AB-23C5-47AD-0E36EA18C9C3}"/>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a:extLst>
                <a:ext uri="{FF2B5EF4-FFF2-40B4-BE49-F238E27FC236}">
                  <a16:creationId xmlns:a16="http://schemas.microsoft.com/office/drawing/2014/main" id="{0A8DC967-F1EF-259E-62AD-918B7EEA3640}"/>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TextBox 11">
            <a:extLst>
              <a:ext uri="{FF2B5EF4-FFF2-40B4-BE49-F238E27FC236}">
                <a16:creationId xmlns:a16="http://schemas.microsoft.com/office/drawing/2014/main" id="{D378682F-1EB2-6C7A-4544-81BF788150BC}"/>
              </a:ext>
            </a:extLst>
          </p:cNvPr>
          <p:cNvSpPr txBox="1"/>
          <p:nvPr/>
        </p:nvSpPr>
        <p:spPr>
          <a:xfrm>
            <a:off x="1907704" y="2571750"/>
            <a:ext cx="5760640" cy="276999"/>
          </a:xfrm>
          <a:prstGeom prst="rect">
            <a:avLst/>
          </a:prstGeom>
          <a:noFill/>
        </p:spPr>
        <p:txBody>
          <a:bodyPr wrap="square" lIns="0" tIns="0" rIns="0" bIns="0" rtlCol="0">
            <a:spAutoFit/>
            <a:scene3d>
              <a:camera prst="orthographicFront"/>
              <a:lightRig rig="threePt" dir="t"/>
            </a:scene3d>
            <a:sp3d contourW="12700"/>
          </a:bodyPr>
          <a:lstStyle/>
          <a:p>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优化</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activeRecord</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事件，确保始终执行</a:t>
            </a:r>
            <a:endParaRPr lang="zh-CN" altLang="en-US" sz="1600" dirty="0">
              <a:solidFill>
                <a:schemeClr val="tx1">
                  <a:lumMod val="65000"/>
                  <a:lumOff val="35000"/>
                </a:schemeClr>
              </a:solidFill>
              <a:cs typeface="+mn-ea"/>
              <a:sym typeface="+mn-lt"/>
            </a:endParaRPr>
          </a:p>
        </p:txBody>
      </p:sp>
      <p:grpSp>
        <p:nvGrpSpPr>
          <p:cNvPr id="2" name="组合 1">
            <a:extLst>
              <a:ext uri="{FF2B5EF4-FFF2-40B4-BE49-F238E27FC236}">
                <a16:creationId xmlns:a16="http://schemas.microsoft.com/office/drawing/2014/main" id="{05C56A79-F19D-3974-7E94-F1E82384425B}"/>
              </a:ext>
            </a:extLst>
          </p:cNvPr>
          <p:cNvGrpSpPr/>
          <p:nvPr/>
        </p:nvGrpSpPr>
        <p:grpSpPr>
          <a:xfrm>
            <a:off x="751963" y="3435846"/>
            <a:ext cx="655806" cy="655806"/>
            <a:chOff x="1336777" y="2215111"/>
            <a:chExt cx="1103576" cy="1103576"/>
          </a:xfrm>
        </p:grpSpPr>
        <p:sp>
          <p:nvSpPr>
            <p:cNvPr id="10" name="椭圆 9">
              <a:extLst>
                <a:ext uri="{FF2B5EF4-FFF2-40B4-BE49-F238E27FC236}">
                  <a16:creationId xmlns:a16="http://schemas.microsoft.com/office/drawing/2014/main" id="{819E2327-8C42-09C6-6BFF-2B80C15AE436}"/>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1" name="椭圆 8">
              <a:extLst>
                <a:ext uri="{FF2B5EF4-FFF2-40B4-BE49-F238E27FC236}">
                  <a16:creationId xmlns:a16="http://schemas.microsoft.com/office/drawing/2014/main" id="{5785D8F1-0D93-6424-D369-526280A5884B}"/>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2" name="TextBox 11">
            <a:extLst>
              <a:ext uri="{FF2B5EF4-FFF2-40B4-BE49-F238E27FC236}">
                <a16:creationId xmlns:a16="http://schemas.microsoft.com/office/drawing/2014/main" id="{4DD47A05-1B2D-1B7A-002E-89036E334DCF}"/>
              </a:ext>
            </a:extLst>
          </p:cNvPr>
          <p:cNvSpPr txBox="1"/>
          <p:nvPr/>
        </p:nvSpPr>
        <p:spPr>
          <a:xfrm>
            <a:off x="1907704" y="3625249"/>
            <a:ext cx="5760640" cy="276999"/>
          </a:xfrm>
          <a:prstGeom prst="rect">
            <a:avLst/>
          </a:prstGeom>
          <a:noFill/>
        </p:spPr>
        <p:txBody>
          <a:bodyPr wrap="square" lIns="0" tIns="0" rIns="0" bIns="0" rtlCol="0">
            <a:spAutoFit/>
            <a:scene3d>
              <a:camera prst="orthographicFront"/>
              <a:lightRig rig="threePt" dir="t"/>
            </a:scene3d>
            <a:sp3d contourW="12700"/>
          </a:bodyPr>
          <a:lstStyle/>
          <a:p>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优化临时表删除记录时，能够获取到当前记录</a:t>
            </a:r>
            <a:endParaRPr lang="zh-CN" altLang="en-US" sz="16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282074046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755576" y="1510492"/>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07704" y="1699895"/>
            <a:ext cx="6120680" cy="276999"/>
          </a:xfrm>
          <a:prstGeom prst="rect">
            <a:avLst/>
          </a:prstGeom>
          <a:noFill/>
        </p:spPr>
        <p:txBody>
          <a:bodyPr wrap="square" lIns="0" tIns="0" rIns="0" bIns="0" rtlCol="0">
            <a:spAutoFit/>
            <a:scene3d>
              <a:camera prst="orthographicFront"/>
              <a:lightRig rig="threePt" dir="t"/>
            </a:scene3d>
            <a:sp3d contourW="12700"/>
          </a:bodyPr>
          <a:lstStyle/>
          <a:p>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优化应用加载失败逻辑，加载失败再次执行加载</a:t>
            </a:r>
            <a:endParaRPr lang="zh-CN" altLang="en-US" sz="1600" dirty="0">
              <a:solidFill>
                <a:schemeClr val="tx1">
                  <a:lumMod val="65000"/>
                  <a:lumOff val="35000"/>
                </a:schemeClr>
              </a:solidFill>
              <a:cs typeface="+mn-ea"/>
              <a:sym typeface="+mn-lt"/>
            </a:endParaRPr>
          </a:p>
        </p:txBody>
      </p:sp>
      <p:grpSp>
        <p:nvGrpSpPr>
          <p:cNvPr id="6" name="组合 5">
            <a:extLst>
              <a:ext uri="{FF2B5EF4-FFF2-40B4-BE49-F238E27FC236}">
                <a16:creationId xmlns:a16="http://schemas.microsoft.com/office/drawing/2014/main" id="{BF2EC6D8-5E48-B3BD-3EED-210780549D04}"/>
              </a:ext>
            </a:extLst>
          </p:cNvPr>
          <p:cNvGrpSpPr/>
          <p:nvPr/>
        </p:nvGrpSpPr>
        <p:grpSpPr>
          <a:xfrm>
            <a:off x="755576" y="2715766"/>
            <a:ext cx="655806" cy="655806"/>
            <a:chOff x="1336777" y="2215111"/>
            <a:chExt cx="1103576" cy="1103576"/>
          </a:xfrm>
        </p:grpSpPr>
        <p:sp>
          <p:nvSpPr>
            <p:cNvPr id="7" name="椭圆 6">
              <a:extLst>
                <a:ext uri="{FF2B5EF4-FFF2-40B4-BE49-F238E27FC236}">
                  <a16:creationId xmlns:a16="http://schemas.microsoft.com/office/drawing/2014/main" id="{125477EB-82AB-23C5-47AD-0E36EA18C9C3}"/>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a:extLst>
                <a:ext uri="{FF2B5EF4-FFF2-40B4-BE49-F238E27FC236}">
                  <a16:creationId xmlns:a16="http://schemas.microsoft.com/office/drawing/2014/main" id="{0A8DC967-F1EF-259E-62AD-918B7EEA3640}"/>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TextBox 11">
            <a:extLst>
              <a:ext uri="{FF2B5EF4-FFF2-40B4-BE49-F238E27FC236}">
                <a16:creationId xmlns:a16="http://schemas.microsoft.com/office/drawing/2014/main" id="{D378682F-1EB2-6C7A-4544-81BF788150BC}"/>
              </a:ext>
            </a:extLst>
          </p:cNvPr>
          <p:cNvSpPr txBox="1"/>
          <p:nvPr/>
        </p:nvSpPr>
        <p:spPr>
          <a:xfrm>
            <a:off x="1907704" y="2811587"/>
            <a:ext cx="5760640" cy="553998"/>
          </a:xfrm>
          <a:prstGeom prst="rect">
            <a:avLst/>
          </a:prstGeom>
          <a:noFill/>
        </p:spPr>
        <p:txBody>
          <a:bodyPr wrap="square" lIns="0" tIns="0" rIns="0" bIns="0" rtlCol="0">
            <a:spAutoFit/>
            <a:scene3d>
              <a:camera prst="orthographicFront"/>
              <a:lightRig rig="threePt" dir="t"/>
            </a:scene3d>
            <a:sp3d contourW="12700"/>
          </a:bodyPr>
          <a:lstStyle/>
          <a:p>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调试模式下，启动</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ERP</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如果加载失败会抛出异常，阻止启动</a:t>
            </a:r>
            <a:endParaRPr lang="zh-CN" altLang="en-US" sz="16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137940803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755576" y="1510492"/>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07704" y="1699895"/>
            <a:ext cx="6120680" cy="553998"/>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spc="-5" dirty="0">
                <a:ln w="5791" cap="sq" cmpd="sng" algn="ctr">
                  <a:solidFill>
                    <a:srgbClr val="000000"/>
                  </a:solidFill>
                  <a:prstDash val="solid"/>
                  <a:bevel/>
                </a:ln>
                <a:solidFill>
                  <a:srgbClr val="000000"/>
                </a:solidFill>
                <a:effectLst/>
                <a:latin typeface="宋体" panose="02010600030101010101" pitchFamily="2" charset="-122"/>
                <a:ea typeface="等线" panose="02010600030101010101" pitchFamily="2" charset="-122"/>
                <a:cs typeface="宋体" panose="02010600030101010101" pitchFamily="2" charset="-122"/>
              </a:rPr>
              <a:t>HQL</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语句</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where (A</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条件</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 and B</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条件</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 or C</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条件 转义的</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SQL</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不对的问题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grpSp>
        <p:nvGrpSpPr>
          <p:cNvPr id="6" name="组合 5">
            <a:extLst>
              <a:ext uri="{FF2B5EF4-FFF2-40B4-BE49-F238E27FC236}">
                <a16:creationId xmlns:a16="http://schemas.microsoft.com/office/drawing/2014/main" id="{BF2EC6D8-5E48-B3BD-3EED-210780549D04}"/>
              </a:ext>
            </a:extLst>
          </p:cNvPr>
          <p:cNvGrpSpPr/>
          <p:nvPr/>
        </p:nvGrpSpPr>
        <p:grpSpPr>
          <a:xfrm>
            <a:off x="755576" y="2715766"/>
            <a:ext cx="655806" cy="655806"/>
            <a:chOff x="1336777" y="2215111"/>
            <a:chExt cx="1103576" cy="1103576"/>
          </a:xfrm>
        </p:grpSpPr>
        <p:sp>
          <p:nvSpPr>
            <p:cNvPr id="7" name="椭圆 6">
              <a:extLst>
                <a:ext uri="{FF2B5EF4-FFF2-40B4-BE49-F238E27FC236}">
                  <a16:creationId xmlns:a16="http://schemas.microsoft.com/office/drawing/2014/main" id="{125477EB-82AB-23C5-47AD-0E36EA18C9C3}"/>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a:extLst>
                <a:ext uri="{FF2B5EF4-FFF2-40B4-BE49-F238E27FC236}">
                  <a16:creationId xmlns:a16="http://schemas.microsoft.com/office/drawing/2014/main" id="{0A8DC967-F1EF-259E-62AD-918B7EEA3640}"/>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TextBox 11">
            <a:extLst>
              <a:ext uri="{FF2B5EF4-FFF2-40B4-BE49-F238E27FC236}">
                <a16:creationId xmlns:a16="http://schemas.microsoft.com/office/drawing/2014/main" id="{D378682F-1EB2-6C7A-4544-81BF788150BC}"/>
              </a:ext>
            </a:extLst>
          </p:cNvPr>
          <p:cNvSpPr txBox="1"/>
          <p:nvPr/>
        </p:nvSpPr>
        <p:spPr>
          <a:xfrm>
            <a:off x="1907704" y="2818914"/>
            <a:ext cx="5760640" cy="276999"/>
          </a:xfrm>
          <a:prstGeom prst="rect">
            <a:avLst/>
          </a:prstGeom>
          <a:noFill/>
        </p:spPr>
        <p:txBody>
          <a:bodyPr wrap="square" lIns="0" tIns="0" rIns="0" bIns="0" rtlCol="0">
            <a:spAutoFit/>
            <a:scene3d>
              <a:camera prst="orthographicFront"/>
              <a:lightRig rig="threePt" dir="t"/>
            </a:scene3d>
            <a:sp3d contourW="12700"/>
          </a:bodyPr>
          <a:lstStyle/>
          <a:p>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修复生成行号的时候如果没有</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filterfield</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会报错的情况</a:t>
            </a:r>
            <a:endParaRPr lang="zh-CN" altLang="en-US" sz="1600"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163126994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D1C34FA-21DE-4F8B-B585-45F17E9A8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60"/>
          <a:stretch/>
        </p:blipFill>
        <p:spPr>
          <a:xfrm>
            <a:off x="-19057" y="0"/>
            <a:ext cx="9153262" cy="5143500"/>
          </a:xfrm>
          <a:prstGeom prst="rect">
            <a:avLst/>
          </a:prstGeom>
          <a:ln>
            <a:noFill/>
          </a:ln>
        </p:spPr>
      </p:pic>
      <p:sp>
        <p:nvSpPr>
          <p:cNvPr id="7" name="矩形 6"/>
          <p:cNvSpPr/>
          <p:nvPr/>
        </p:nvSpPr>
        <p:spPr>
          <a:xfrm>
            <a:off x="2748423" y="1714912"/>
            <a:ext cx="3647152"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500" dirty="0">
                <a:solidFill>
                  <a:srgbClr val="FFFFFF"/>
                </a:solidFill>
                <a:cs typeface="+mn-ea"/>
                <a:sym typeface="+mn-lt"/>
              </a:rPr>
              <a:t>框架更新优化</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33E78"/>
                  </a:solidFill>
                  <a:effectLst/>
                  <a:uLnTx/>
                  <a:uFillTx/>
                  <a:cs typeface="+mn-ea"/>
                  <a:sym typeface="+mn-lt"/>
                </a:rPr>
                <a:t>Part 01</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extLst>
      <p:ext uri="{BB962C8B-B14F-4D97-AF65-F5344CB8AC3E}">
        <p14:creationId xmlns:p14="http://schemas.microsoft.com/office/powerpoint/2010/main" val="157961749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899592" y="1393231"/>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07704" y="1582635"/>
            <a:ext cx="6120680"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修复批量插入、更新对于维度字段不支持的缺陷</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12" name="图片 11">
            <a:extLst>
              <a:ext uri="{FF2B5EF4-FFF2-40B4-BE49-F238E27FC236}">
                <a16:creationId xmlns:a16="http://schemas.microsoft.com/office/drawing/2014/main" id="{01131785-B774-29D4-FE3C-1E51CAD98864}"/>
              </a:ext>
            </a:extLst>
          </p:cNvPr>
          <p:cNvPicPr>
            <a:picLocks noChangeAspect="1"/>
          </p:cNvPicPr>
          <p:nvPr/>
        </p:nvPicPr>
        <p:blipFill>
          <a:blip r:embed="rId3"/>
          <a:stretch>
            <a:fillRect/>
          </a:stretch>
        </p:blipFill>
        <p:spPr>
          <a:xfrm>
            <a:off x="1979712" y="1923678"/>
            <a:ext cx="5350751" cy="3011413"/>
          </a:xfrm>
          <a:prstGeom prst="rect">
            <a:avLst/>
          </a:prstGeom>
        </p:spPr>
      </p:pic>
    </p:spTree>
    <p:extLst>
      <p:ext uri="{BB962C8B-B14F-4D97-AF65-F5344CB8AC3E}">
        <p14:creationId xmlns:p14="http://schemas.microsoft.com/office/powerpoint/2010/main" val="4176899562"/>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827584" y="1135708"/>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50787" y="1203598"/>
            <a:ext cx="6120680" cy="553998"/>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废弃</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ServiceGuard</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CommandHelper</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，建议通过</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ServiceDispatch.runXXX</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实现</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6" name="图片 5">
            <a:extLst>
              <a:ext uri="{FF2B5EF4-FFF2-40B4-BE49-F238E27FC236}">
                <a16:creationId xmlns:a16="http://schemas.microsoft.com/office/drawing/2014/main" id="{2A3BACEA-A479-216A-46FF-477836710086}"/>
              </a:ext>
            </a:extLst>
          </p:cNvPr>
          <p:cNvPicPr>
            <a:picLocks noChangeAspect="1"/>
          </p:cNvPicPr>
          <p:nvPr/>
        </p:nvPicPr>
        <p:blipFill>
          <a:blip r:embed="rId3"/>
          <a:stretch>
            <a:fillRect/>
          </a:stretch>
        </p:blipFill>
        <p:spPr>
          <a:xfrm>
            <a:off x="1483390" y="1769155"/>
            <a:ext cx="7271792" cy="1306651"/>
          </a:xfrm>
          <a:prstGeom prst="rect">
            <a:avLst/>
          </a:prstGeom>
        </p:spPr>
      </p:pic>
      <p:pic>
        <p:nvPicPr>
          <p:cNvPr id="7" name="图片 6">
            <a:extLst>
              <a:ext uri="{FF2B5EF4-FFF2-40B4-BE49-F238E27FC236}">
                <a16:creationId xmlns:a16="http://schemas.microsoft.com/office/drawing/2014/main" id="{63254B9C-6BB0-440D-9E48-5C284659FD2E}"/>
              </a:ext>
            </a:extLst>
          </p:cNvPr>
          <p:cNvPicPr>
            <a:picLocks noChangeAspect="1"/>
          </p:cNvPicPr>
          <p:nvPr/>
        </p:nvPicPr>
        <p:blipFill>
          <a:blip r:embed="rId4"/>
          <a:stretch>
            <a:fillRect/>
          </a:stretch>
        </p:blipFill>
        <p:spPr>
          <a:xfrm>
            <a:off x="1403648" y="3075806"/>
            <a:ext cx="9144000" cy="1905000"/>
          </a:xfrm>
          <a:prstGeom prst="rect">
            <a:avLst/>
          </a:prstGeom>
        </p:spPr>
      </p:pic>
    </p:spTree>
    <p:extLst>
      <p:ext uri="{BB962C8B-B14F-4D97-AF65-F5344CB8AC3E}">
        <p14:creationId xmlns:p14="http://schemas.microsoft.com/office/powerpoint/2010/main" val="283512549"/>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827584" y="163564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84215" y="1686550"/>
            <a:ext cx="6120680" cy="553998"/>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修复对于存在应用插件扩展等情况时，域定时器启动后，任务无法自动触发</a:t>
            </a:r>
            <a:endParaRPr lang="zh-CN" altLang="zh-CN" sz="1800" dirty="0">
              <a:solidFill>
                <a:srgbClr val="000000"/>
              </a:solidFill>
              <a:effectLst/>
              <a:latin typeface="Arial" panose="020B0604020202020204" pitchFamily="34" charset="0"/>
              <a:ea typeface="等线" panose="02010600030101010101" pitchFamily="2" charset="-122"/>
            </a:endParaRPr>
          </a:p>
        </p:txBody>
      </p:sp>
      <p:grpSp>
        <p:nvGrpSpPr>
          <p:cNvPr id="2" name="组合 1">
            <a:extLst>
              <a:ext uri="{FF2B5EF4-FFF2-40B4-BE49-F238E27FC236}">
                <a16:creationId xmlns:a16="http://schemas.microsoft.com/office/drawing/2014/main" id="{D4FC5FEB-3AD3-BF91-E3B8-A2D625648652}"/>
              </a:ext>
            </a:extLst>
          </p:cNvPr>
          <p:cNvGrpSpPr/>
          <p:nvPr/>
        </p:nvGrpSpPr>
        <p:grpSpPr>
          <a:xfrm>
            <a:off x="827584" y="3492266"/>
            <a:ext cx="655806" cy="655806"/>
            <a:chOff x="1336777" y="2215111"/>
            <a:chExt cx="1103576" cy="1103576"/>
          </a:xfrm>
        </p:grpSpPr>
        <p:sp>
          <p:nvSpPr>
            <p:cNvPr id="8" name="椭圆 7">
              <a:extLst>
                <a:ext uri="{FF2B5EF4-FFF2-40B4-BE49-F238E27FC236}">
                  <a16:creationId xmlns:a16="http://schemas.microsoft.com/office/drawing/2014/main" id="{FD491B7E-9F89-8C0E-A415-AE37B976F2FE}"/>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9" name="椭圆 8">
              <a:extLst>
                <a:ext uri="{FF2B5EF4-FFF2-40B4-BE49-F238E27FC236}">
                  <a16:creationId xmlns:a16="http://schemas.microsoft.com/office/drawing/2014/main" id="{2340CF74-2761-7797-A577-60695AAFD92F}"/>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3" name="TextBox 11">
            <a:extLst>
              <a:ext uri="{FF2B5EF4-FFF2-40B4-BE49-F238E27FC236}">
                <a16:creationId xmlns:a16="http://schemas.microsoft.com/office/drawing/2014/main" id="{12D5E8DA-3059-5036-0A1A-B5EAA1E2D06E}"/>
              </a:ext>
            </a:extLst>
          </p:cNvPr>
          <p:cNvSpPr txBox="1"/>
          <p:nvPr/>
        </p:nvSpPr>
        <p:spPr>
          <a:xfrm>
            <a:off x="1984215" y="3681670"/>
            <a:ext cx="6120680" cy="276999"/>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spc="-5" dirty="0">
                <a:ln w="5791" cap="sq" cmpd="sng" algn="ctr">
                  <a:solidFill>
                    <a:srgbClr val="000000"/>
                  </a:solidFill>
                  <a:prstDash val="solid"/>
                  <a:bevel/>
                </a:ln>
                <a:solidFill>
                  <a:srgbClr val="000000"/>
                </a:solidFill>
                <a:effectLst/>
                <a:latin typeface="宋体" panose="02010600030101010101" pitchFamily="2" charset="-122"/>
                <a:ea typeface="等线" panose="02010600030101010101" pitchFamily="2" charset="-122"/>
                <a:cs typeface="宋体" panose="02010600030101010101" pitchFamily="2" charset="-122"/>
              </a:rPr>
              <a:t>Sys</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层系统菜单下的</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数据库会话，打开就报错问题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spTree>
    <p:extLst>
      <p:ext uri="{BB962C8B-B14F-4D97-AF65-F5344CB8AC3E}">
        <p14:creationId xmlns:p14="http://schemas.microsoft.com/office/powerpoint/2010/main" val="139198170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827584" y="163564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89218" y="1868834"/>
            <a:ext cx="6120680"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二次开发</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Css</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 </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层链加载结构 上层优先</a:t>
            </a:r>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7" name="文本框 6">
            <a:extLst>
              <a:ext uri="{FF2B5EF4-FFF2-40B4-BE49-F238E27FC236}">
                <a16:creationId xmlns:a16="http://schemas.microsoft.com/office/drawing/2014/main" id="{131CE562-2903-EACD-663F-9E13974CAD31}"/>
              </a:ext>
            </a:extLst>
          </p:cNvPr>
          <p:cNvSpPr txBox="1"/>
          <p:nvPr/>
        </p:nvSpPr>
        <p:spPr>
          <a:xfrm>
            <a:off x="1907704" y="3286449"/>
            <a:ext cx="4572000" cy="369332"/>
          </a:xfrm>
          <a:prstGeom prst="rect">
            <a:avLst/>
          </a:prstGeom>
          <a:noFill/>
        </p:spPr>
        <p:txBody>
          <a:bodyPr wrap="square">
            <a:spAutoFit/>
          </a:bodyPr>
          <a:lstStyle/>
          <a:p>
            <a:pPr eaLnBrk="0"/>
            <a:r>
              <a:rPr lang="en-US" altLang="zh-CN" sz="1800" spc="-5" dirty="0">
                <a:ln w="5791" cap="sq" cmpd="sng" algn="ctr">
                  <a:solidFill>
                    <a:srgbClr val="000000"/>
                  </a:solidFill>
                  <a:prstDash val="solid"/>
                  <a:bevel/>
                </a:ln>
                <a:solidFill>
                  <a:srgbClr val="000000"/>
                </a:solidFill>
                <a:effectLst/>
                <a:latin typeface="宋体" panose="02010600030101010101" pitchFamily="2" charset="-122"/>
                <a:ea typeface="等线" panose="02010600030101010101" pitchFamily="2" charset="-122"/>
                <a:cs typeface="宋体" panose="02010600030101010101" pitchFamily="2" charset="-122"/>
              </a:rPr>
              <a:t>Dialog </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下</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Time</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类型字段无法获取问题</a:t>
            </a:r>
            <a:endParaRPr lang="zh-CN" altLang="zh-CN" sz="1100" dirty="0">
              <a:solidFill>
                <a:srgbClr val="000000"/>
              </a:solidFill>
              <a:effectLst/>
              <a:latin typeface="Arial" panose="020B0604020202020204" pitchFamily="34" charset="0"/>
              <a:ea typeface="等线" panose="02010600030101010101" pitchFamily="2" charset="-122"/>
            </a:endParaRPr>
          </a:p>
        </p:txBody>
      </p:sp>
      <p:grpSp>
        <p:nvGrpSpPr>
          <p:cNvPr id="10" name="组合 9">
            <a:extLst>
              <a:ext uri="{FF2B5EF4-FFF2-40B4-BE49-F238E27FC236}">
                <a16:creationId xmlns:a16="http://schemas.microsoft.com/office/drawing/2014/main" id="{9E62441C-66F9-96C0-A7E0-6585BF81DD7A}"/>
              </a:ext>
            </a:extLst>
          </p:cNvPr>
          <p:cNvGrpSpPr/>
          <p:nvPr/>
        </p:nvGrpSpPr>
        <p:grpSpPr>
          <a:xfrm>
            <a:off x="755576" y="3075806"/>
            <a:ext cx="655806" cy="655806"/>
            <a:chOff x="1336777" y="2215111"/>
            <a:chExt cx="1103576" cy="1103576"/>
          </a:xfrm>
        </p:grpSpPr>
        <p:sp>
          <p:nvSpPr>
            <p:cNvPr id="11" name="椭圆 10">
              <a:extLst>
                <a:ext uri="{FF2B5EF4-FFF2-40B4-BE49-F238E27FC236}">
                  <a16:creationId xmlns:a16="http://schemas.microsoft.com/office/drawing/2014/main" id="{029A34A9-C080-75FD-F149-19698A9D3B3D}"/>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2" name="椭圆 8">
              <a:extLst>
                <a:ext uri="{FF2B5EF4-FFF2-40B4-BE49-F238E27FC236}">
                  <a16:creationId xmlns:a16="http://schemas.microsoft.com/office/drawing/2014/main" id="{A026360C-243E-3CB5-20D5-954E54DB27D3}"/>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Tree>
    <p:extLst>
      <p:ext uri="{BB962C8B-B14F-4D97-AF65-F5344CB8AC3E}">
        <p14:creationId xmlns:p14="http://schemas.microsoft.com/office/powerpoint/2010/main" val="84740239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827584" y="163564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07704" y="1686550"/>
            <a:ext cx="6120680" cy="553998"/>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spc="-5" dirty="0" err="1">
                <a:ln w="5791" cap="sq" cmpd="sng" algn="ctr">
                  <a:solidFill>
                    <a:srgbClr val="000000"/>
                  </a:solidFill>
                  <a:prstDash val="solid"/>
                  <a:bevel/>
                </a:ln>
                <a:solidFill>
                  <a:srgbClr val="000000"/>
                </a:solidFill>
                <a:effectLst/>
                <a:latin typeface="宋体" panose="02010600030101010101" pitchFamily="2" charset="-122"/>
                <a:ea typeface="等线" panose="02010600030101010101" pitchFamily="2" charset="-122"/>
                <a:cs typeface="宋体" panose="02010600030101010101" pitchFamily="2" charset="-122"/>
              </a:rPr>
              <a:t>datagrid</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里面，双击点到不可编辑的字段里面，然后直接点击删除，删除成功后，没法新增记录，和关闭画面 的问题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7" name="文本框 6">
            <a:extLst>
              <a:ext uri="{FF2B5EF4-FFF2-40B4-BE49-F238E27FC236}">
                <a16:creationId xmlns:a16="http://schemas.microsoft.com/office/drawing/2014/main" id="{131CE562-2903-EACD-663F-9E13974CAD31}"/>
              </a:ext>
            </a:extLst>
          </p:cNvPr>
          <p:cNvSpPr txBox="1"/>
          <p:nvPr/>
        </p:nvSpPr>
        <p:spPr>
          <a:xfrm>
            <a:off x="1835696" y="2667383"/>
            <a:ext cx="4572000" cy="369332"/>
          </a:xfrm>
          <a:prstGeom prst="rect">
            <a:avLst/>
          </a:prstGeom>
          <a:noFill/>
        </p:spPr>
        <p:txBody>
          <a:bodyPr wrap="square">
            <a:spAutoFit/>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回车切换字段后</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toolTip</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无法正常消失问题</a:t>
            </a:r>
            <a:endParaRPr lang="zh-CN" altLang="zh-CN" sz="1100" dirty="0">
              <a:solidFill>
                <a:srgbClr val="000000"/>
              </a:solidFill>
              <a:effectLst/>
              <a:latin typeface="Arial" panose="020B0604020202020204" pitchFamily="34" charset="0"/>
              <a:ea typeface="等线" panose="02010600030101010101" pitchFamily="2" charset="-122"/>
            </a:endParaRPr>
          </a:p>
        </p:txBody>
      </p:sp>
      <p:grpSp>
        <p:nvGrpSpPr>
          <p:cNvPr id="10" name="组合 9">
            <a:extLst>
              <a:ext uri="{FF2B5EF4-FFF2-40B4-BE49-F238E27FC236}">
                <a16:creationId xmlns:a16="http://schemas.microsoft.com/office/drawing/2014/main" id="{9E62441C-66F9-96C0-A7E0-6585BF81DD7A}"/>
              </a:ext>
            </a:extLst>
          </p:cNvPr>
          <p:cNvGrpSpPr/>
          <p:nvPr/>
        </p:nvGrpSpPr>
        <p:grpSpPr>
          <a:xfrm>
            <a:off x="827584" y="2524146"/>
            <a:ext cx="655806" cy="655806"/>
            <a:chOff x="1336777" y="2215111"/>
            <a:chExt cx="1103576" cy="1103576"/>
          </a:xfrm>
        </p:grpSpPr>
        <p:sp>
          <p:nvSpPr>
            <p:cNvPr id="11" name="椭圆 10">
              <a:extLst>
                <a:ext uri="{FF2B5EF4-FFF2-40B4-BE49-F238E27FC236}">
                  <a16:creationId xmlns:a16="http://schemas.microsoft.com/office/drawing/2014/main" id="{029A34A9-C080-75FD-F149-19698A9D3B3D}"/>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2" name="椭圆 8">
              <a:extLst>
                <a:ext uri="{FF2B5EF4-FFF2-40B4-BE49-F238E27FC236}">
                  <a16:creationId xmlns:a16="http://schemas.microsoft.com/office/drawing/2014/main" id="{A026360C-243E-3CB5-20D5-954E54DB27D3}"/>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2" name="组合 1">
            <a:extLst>
              <a:ext uri="{FF2B5EF4-FFF2-40B4-BE49-F238E27FC236}">
                <a16:creationId xmlns:a16="http://schemas.microsoft.com/office/drawing/2014/main" id="{BDFDA497-5BEC-CC88-DDD9-06139C9A4DD4}"/>
              </a:ext>
            </a:extLst>
          </p:cNvPr>
          <p:cNvGrpSpPr/>
          <p:nvPr/>
        </p:nvGrpSpPr>
        <p:grpSpPr>
          <a:xfrm>
            <a:off x="827584" y="3435846"/>
            <a:ext cx="655806" cy="655806"/>
            <a:chOff x="1336777" y="2215111"/>
            <a:chExt cx="1103576" cy="1103576"/>
          </a:xfrm>
        </p:grpSpPr>
        <p:sp>
          <p:nvSpPr>
            <p:cNvPr id="6" name="椭圆 5">
              <a:extLst>
                <a:ext uri="{FF2B5EF4-FFF2-40B4-BE49-F238E27FC236}">
                  <a16:creationId xmlns:a16="http://schemas.microsoft.com/office/drawing/2014/main" id="{74B6272A-3D9D-1A05-F21B-AFE04981EB18}"/>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a:extLst>
                <a:ext uri="{FF2B5EF4-FFF2-40B4-BE49-F238E27FC236}">
                  <a16:creationId xmlns:a16="http://schemas.microsoft.com/office/drawing/2014/main" id="{B20BF9CE-DFE1-3D83-1731-8AF5422751D6}"/>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3" name="文本框 12">
            <a:extLst>
              <a:ext uri="{FF2B5EF4-FFF2-40B4-BE49-F238E27FC236}">
                <a16:creationId xmlns:a16="http://schemas.microsoft.com/office/drawing/2014/main" id="{B49CCA38-C158-534C-A23B-BC78816BF097}"/>
              </a:ext>
            </a:extLst>
          </p:cNvPr>
          <p:cNvSpPr txBox="1"/>
          <p:nvPr/>
        </p:nvSpPr>
        <p:spPr>
          <a:xfrm>
            <a:off x="1880280" y="3566092"/>
            <a:ext cx="4572000" cy="646331"/>
          </a:xfrm>
          <a:prstGeom prst="rect">
            <a:avLst/>
          </a:prstGeom>
          <a:noFill/>
        </p:spPr>
        <p:txBody>
          <a:bodyPr wrap="square">
            <a:spAutoFit/>
          </a:bodyPr>
          <a:lstStyle/>
          <a:p>
            <a:r>
              <a:rPr lang="en-US" altLang="zh-CN" sz="1800" spc="-5" dirty="0">
                <a:ln w="5791" cap="sq" cmpd="sng" algn="ctr">
                  <a:solidFill>
                    <a:srgbClr val="000000"/>
                  </a:solidFill>
                  <a:prstDash val="solid"/>
                  <a:bevel/>
                </a:ln>
                <a:effectLst/>
                <a:latin typeface="宋体" panose="02010600030101010101" pitchFamily="2" charset="-122"/>
                <a:cs typeface="宋体" panose="02010600030101010101" pitchFamily="2" charset="-122"/>
              </a:rPr>
              <a:t>DataGrid</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最后一行 回车无法进入编辑状态的问题</a:t>
            </a:r>
            <a:endParaRPr lang="zh-CN" altLang="en-US" dirty="0"/>
          </a:p>
        </p:txBody>
      </p:sp>
    </p:spTree>
    <p:extLst>
      <p:ext uri="{BB962C8B-B14F-4D97-AF65-F5344CB8AC3E}">
        <p14:creationId xmlns:p14="http://schemas.microsoft.com/office/powerpoint/2010/main" val="113339021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827584" y="163564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07704" y="1686550"/>
            <a:ext cx="6120680"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优化</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datagrid</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 </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工具栏 在不同宽度下的显示</a:t>
            </a:r>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7" name="文本框 6">
            <a:extLst>
              <a:ext uri="{FF2B5EF4-FFF2-40B4-BE49-F238E27FC236}">
                <a16:creationId xmlns:a16="http://schemas.microsoft.com/office/drawing/2014/main" id="{131CE562-2903-EACD-663F-9E13974CAD31}"/>
              </a:ext>
            </a:extLst>
          </p:cNvPr>
          <p:cNvSpPr txBox="1"/>
          <p:nvPr/>
        </p:nvSpPr>
        <p:spPr>
          <a:xfrm>
            <a:off x="1835696" y="2667383"/>
            <a:ext cx="4572000" cy="369332"/>
          </a:xfrm>
          <a:prstGeom prst="rect">
            <a:avLst/>
          </a:prstGeom>
          <a:noFill/>
        </p:spPr>
        <p:txBody>
          <a:bodyPr wrap="square">
            <a:spAutoFit/>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优化显示画面使得部分页面不出现滚动条</a:t>
            </a:r>
            <a:endParaRPr lang="zh-CN" altLang="zh-CN" sz="1100" dirty="0">
              <a:solidFill>
                <a:srgbClr val="000000"/>
              </a:solidFill>
              <a:effectLst/>
              <a:latin typeface="Arial" panose="020B0604020202020204" pitchFamily="34" charset="0"/>
              <a:ea typeface="等线" panose="02010600030101010101" pitchFamily="2" charset="-122"/>
            </a:endParaRPr>
          </a:p>
        </p:txBody>
      </p:sp>
      <p:grpSp>
        <p:nvGrpSpPr>
          <p:cNvPr id="10" name="组合 9">
            <a:extLst>
              <a:ext uri="{FF2B5EF4-FFF2-40B4-BE49-F238E27FC236}">
                <a16:creationId xmlns:a16="http://schemas.microsoft.com/office/drawing/2014/main" id="{9E62441C-66F9-96C0-A7E0-6585BF81DD7A}"/>
              </a:ext>
            </a:extLst>
          </p:cNvPr>
          <p:cNvGrpSpPr/>
          <p:nvPr/>
        </p:nvGrpSpPr>
        <p:grpSpPr>
          <a:xfrm>
            <a:off x="827584" y="2524146"/>
            <a:ext cx="655806" cy="655806"/>
            <a:chOff x="1336777" y="2215111"/>
            <a:chExt cx="1103576" cy="1103576"/>
          </a:xfrm>
        </p:grpSpPr>
        <p:sp>
          <p:nvSpPr>
            <p:cNvPr id="11" name="椭圆 10">
              <a:extLst>
                <a:ext uri="{FF2B5EF4-FFF2-40B4-BE49-F238E27FC236}">
                  <a16:creationId xmlns:a16="http://schemas.microsoft.com/office/drawing/2014/main" id="{029A34A9-C080-75FD-F149-19698A9D3B3D}"/>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2" name="椭圆 8">
              <a:extLst>
                <a:ext uri="{FF2B5EF4-FFF2-40B4-BE49-F238E27FC236}">
                  <a16:creationId xmlns:a16="http://schemas.microsoft.com/office/drawing/2014/main" id="{A026360C-243E-3CB5-20D5-954E54DB27D3}"/>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2" name="组合 1">
            <a:extLst>
              <a:ext uri="{FF2B5EF4-FFF2-40B4-BE49-F238E27FC236}">
                <a16:creationId xmlns:a16="http://schemas.microsoft.com/office/drawing/2014/main" id="{BDFDA497-5BEC-CC88-DDD9-06139C9A4DD4}"/>
              </a:ext>
            </a:extLst>
          </p:cNvPr>
          <p:cNvGrpSpPr/>
          <p:nvPr/>
        </p:nvGrpSpPr>
        <p:grpSpPr>
          <a:xfrm>
            <a:off x="827584" y="3435846"/>
            <a:ext cx="655806" cy="655806"/>
            <a:chOff x="1336777" y="2215111"/>
            <a:chExt cx="1103576" cy="1103576"/>
          </a:xfrm>
        </p:grpSpPr>
        <p:sp>
          <p:nvSpPr>
            <p:cNvPr id="6" name="椭圆 5">
              <a:extLst>
                <a:ext uri="{FF2B5EF4-FFF2-40B4-BE49-F238E27FC236}">
                  <a16:creationId xmlns:a16="http://schemas.microsoft.com/office/drawing/2014/main" id="{74B6272A-3D9D-1A05-F21B-AFE04981EB18}"/>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a:extLst>
                <a:ext uri="{FF2B5EF4-FFF2-40B4-BE49-F238E27FC236}">
                  <a16:creationId xmlns:a16="http://schemas.microsoft.com/office/drawing/2014/main" id="{B20BF9CE-DFE1-3D83-1731-8AF5422751D6}"/>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3" name="文本框 12">
            <a:extLst>
              <a:ext uri="{FF2B5EF4-FFF2-40B4-BE49-F238E27FC236}">
                <a16:creationId xmlns:a16="http://schemas.microsoft.com/office/drawing/2014/main" id="{B49CCA38-C158-534C-A23B-BC78816BF097}"/>
              </a:ext>
            </a:extLst>
          </p:cNvPr>
          <p:cNvSpPr txBox="1"/>
          <p:nvPr/>
        </p:nvSpPr>
        <p:spPr>
          <a:xfrm>
            <a:off x="1880280" y="3566092"/>
            <a:ext cx="4572000" cy="369332"/>
          </a:xfrm>
          <a:prstGeom prst="rect">
            <a:avLst/>
          </a:prstGeom>
          <a:noFill/>
        </p:spPr>
        <p:txBody>
          <a:bodyPr wrap="square">
            <a:spAutoFit/>
          </a:bodyPr>
          <a:lstStyle/>
          <a:p>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优化 输入字段大小写未区分</a:t>
            </a:r>
            <a:endParaRPr lang="zh-CN" altLang="en-US" dirty="0"/>
          </a:p>
        </p:txBody>
      </p:sp>
    </p:spTree>
    <p:extLst>
      <p:ext uri="{BB962C8B-B14F-4D97-AF65-F5344CB8AC3E}">
        <p14:creationId xmlns:p14="http://schemas.microsoft.com/office/powerpoint/2010/main" val="2883944789"/>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827584" y="163564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84539" y="1846289"/>
            <a:ext cx="6120680"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无数据源</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Time Date </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类型无法复制值的问题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7" name="文本框 6">
            <a:extLst>
              <a:ext uri="{FF2B5EF4-FFF2-40B4-BE49-F238E27FC236}">
                <a16:creationId xmlns:a16="http://schemas.microsoft.com/office/drawing/2014/main" id="{131CE562-2903-EACD-663F-9E13974CAD31}"/>
              </a:ext>
            </a:extLst>
          </p:cNvPr>
          <p:cNvSpPr txBox="1"/>
          <p:nvPr/>
        </p:nvSpPr>
        <p:spPr>
          <a:xfrm>
            <a:off x="1835696" y="2667383"/>
            <a:ext cx="4572000" cy="369332"/>
          </a:xfrm>
          <a:prstGeom prst="rect">
            <a:avLst/>
          </a:prstGeom>
          <a:noFill/>
        </p:spPr>
        <p:txBody>
          <a:bodyPr wrap="square">
            <a:spAutoFit/>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画面调整无法对</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Image</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控件调整高度问题</a:t>
            </a:r>
            <a:endParaRPr lang="zh-CN" altLang="zh-CN" sz="1100" dirty="0">
              <a:solidFill>
                <a:srgbClr val="000000"/>
              </a:solidFill>
              <a:effectLst/>
              <a:latin typeface="Arial" panose="020B0604020202020204" pitchFamily="34" charset="0"/>
              <a:ea typeface="等线" panose="02010600030101010101" pitchFamily="2" charset="-122"/>
            </a:endParaRPr>
          </a:p>
        </p:txBody>
      </p:sp>
      <p:grpSp>
        <p:nvGrpSpPr>
          <p:cNvPr id="10" name="组合 9">
            <a:extLst>
              <a:ext uri="{FF2B5EF4-FFF2-40B4-BE49-F238E27FC236}">
                <a16:creationId xmlns:a16="http://schemas.microsoft.com/office/drawing/2014/main" id="{9E62441C-66F9-96C0-A7E0-6585BF81DD7A}"/>
              </a:ext>
            </a:extLst>
          </p:cNvPr>
          <p:cNvGrpSpPr/>
          <p:nvPr/>
        </p:nvGrpSpPr>
        <p:grpSpPr>
          <a:xfrm>
            <a:off x="827584" y="2524146"/>
            <a:ext cx="655806" cy="655806"/>
            <a:chOff x="1336777" y="2215111"/>
            <a:chExt cx="1103576" cy="1103576"/>
          </a:xfrm>
        </p:grpSpPr>
        <p:sp>
          <p:nvSpPr>
            <p:cNvPr id="11" name="椭圆 10">
              <a:extLst>
                <a:ext uri="{FF2B5EF4-FFF2-40B4-BE49-F238E27FC236}">
                  <a16:creationId xmlns:a16="http://schemas.microsoft.com/office/drawing/2014/main" id="{029A34A9-C080-75FD-F149-19698A9D3B3D}"/>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2" name="椭圆 8">
              <a:extLst>
                <a:ext uri="{FF2B5EF4-FFF2-40B4-BE49-F238E27FC236}">
                  <a16:creationId xmlns:a16="http://schemas.microsoft.com/office/drawing/2014/main" id="{A026360C-243E-3CB5-20D5-954E54DB27D3}"/>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2" name="组合 1">
            <a:extLst>
              <a:ext uri="{FF2B5EF4-FFF2-40B4-BE49-F238E27FC236}">
                <a16:creationId xmlns:a16="http://schemas.microsoft.com/office/drawing/2014/main" id="{BDFDA497-5BEC-CC88-DDD9-06139C9A4DD4}"/>
              </a:ext>
            </a:extLst>
          </p:cNvPr>
          <p:cNvGrpSpPr/>
          <p:nvPr/>
        </p:nvGrpSpPr>
        <p:grpSpPr>
          <a:xfrm>
            <a:off x="827584" y="3435846"/>
            <a:ext cx="655806" cy="655806"/>
            <a:chOff x="1336777" y="2215111"/>
            <a:chExt cx="1103576" cy="1103576"/>
          </a:xfrm>
        </p:grpSpPr>
        <p:sp>
          <p:nvSpPr>
            <p:cNvPr id="6" name="椭圆 5">
              <a:extLst>
                <a:ext uri="{FF2B5EF4-FFF2-40B4-BE49-F238E27FC236}">
                  <a16:creationId xmlns:a16="http://schemas.microsoft.com/office/drawing/2014/main" id="{74B6272A-3D9D-1A05-F21B-AFE04981EB18}"/>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a:extLst>
                <a:ext uri="{FF2B5EF4-FFF2-40B4-BE49-F238E27FC236}">
                  <a16:creationId xmlns:a16="http://schemas.microsoft.com/office/drawing/2014/main" id="{B20BF9CE-DFE1-3D83-1731-8AF5422751D6}"/>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3" name="文本框 12">
            <a:extLst>
              <a:ext uri="{FF2B5EF4-FFF2-40B4-BE49-F238E27FC236}">
                <a16:creationId xmlns:a16="http://schemas.microsoft.com/office/drawing/2014/main" id="{B49CCA38-C158-534C-A23B-BC78816BF097}"/>
              </a:ext>
            </a:extLst>
          </p:cNvPr>
          <p:cNvSpPr txBox="1"/>
          <p:nvPr/>
        </p:nvSpPr>
        <p:spPr>
          <a:xfrm>
            <a:off x="1880280" y="3566092"/>
            <a:ext cx="6076096" cy="369332"/>
          </a:xfrm>
          <a:prstGeom prst="rect">
            <a:avLst/>
          </a:prstGeom>
          <a:noFill/>
        </p:spPr>
        <p:txBody>
          <a:bodyPr wrap="square">
            <a:spAutoFit/>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临时表过滤查询时候部分条件失效 如</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 x**</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，空格</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 .00</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等</a:t>
            </a:r>
            <a:endParaRPr lang="zh-CN" altLang="zh-CN" sz="1800" dirty="0">
              <a:solidFill>
                <a:srgbClr val="000000"/>
              </a:solidFill>
              <a:effectLst/>
              <a:latin typeface="Arial" panose="020B0604020202020204" pitchFamily="34" charset="0"/>
              <a:ea typeface="等线" panose="02010600030101010101" pitchFamily="2" charset="-122"/>
            </a:endParaRPr>
          </a:p>
        </p:txBody>
      </p:sp>
    </p:spTree>
    <p:extLst>
      <p:ext uri="{BB962C8B-B14F-4D97-AF65-F5344CB8AC3E}">
        <p14:creationId xmlns:p14="http://schemas.microsoft.com/office/powerpoint/2010/main" val="374396561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827584" y="163564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84539" y="1846289"/>
            <a:ext cx="6120680"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下</a:t>
            </a:r>
            <a:r>
              <a:rPr lang="zh-CN" altLang="en-US"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拉</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面画面支持 </a:t>
            </a:r>
            <a:r>
              <a:rPr lang="en-US" altLang="zh-CN" sz="1800" spc="-5" dirty="0" err="1">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updateControlLable</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 </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对</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DataGrid</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内字段修改</a:t>
            </a:r>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7" name="文本框 6">
            <a:extLst>
              <a:ext uri="{FF2B5EF4-FFF2-40B4-BE49-F238E27FC236}">
                <a16:creationId xmlns:a16="http://schemas.microsoft.com/office/drawing/2014/main" id="{131CE562-2903-EACD-663F-9E13974CAD31}"/>
              </a:ext>
            </a:extLst>
          </p:cNvPr>
          <p:cNvSpPr txBox="1"/>
          <p:nvPr/>
        </p:nvSpPr>
        <p:spPr>
          <a:xfrm>
            <a:off x="1953275" y="2669764"/>
            <a:ext cx="4572000" cy="369332"/>
          </a:xfrm>
          <a:prstGeom prst="rect">
            <a:avLst/>
          </a:prstGeom>
          <a:noFill/>
        </p:spPr>
        <p:txBody>
          <a:bodyPr wrap="square">
            <a:spAutoFit/>
          </a:bodyPr>
          <a:lstStyle/>
          <a:p>
            <a:pPr eaLnBrk="0"/>
            <a:r>
              <a:rPr lang="en-US" altLang="zh-CN" sz="1800" spc="-5" dirty="0">
                <a:ln w="5791" cap="sq" cmpd="sng" algn="ctr">
                  <a:solidFill>
                    <a:srgbClr val="000000"/>
                  </a:solidFill>
                  <a:prstDash val="solid"/>
                  <a:bevel/>
                </a:ln>
                <a:solidFill>
                  <a:srgbClr val="000000"/>
                </a:solidFill>
                <a:effectLst/>
                <a:latin typeface="宋体" panose="02010600030101010101" pitchFamily="2" charset="-122"/>
                <a:ea typeface="等线" panose="02010600030101010101" pitchFamily="2" charset="-122"/>
                <a:cs typeface="宋体" panose="02010600030101010101" pitchFamily="2" charset="-122"/>
              </a:rPr>
              <a:t>Dialog </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下</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 label </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支持对</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\n </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的识别</a:t>
            </a:r>
            <a:endParaRPr lang="zh-CN" altLang="zh-CN" sz="1800" dirty="0">
              <a:solidFill>
                <a:srgbClr val="000000"/>
              </a:solidFill>
              <a:effectLst/>
              <a:latin typeface="Arial" panose="020B0604020202020204" pitchFamily="34" charset="0"/>
              <a:ea typeface="等线" panose="02010600030101010101" pitchFamily="2" charset="-122"/>
            </a:endParaRPr>
          </a:p>
        </p:txBody>
      </p:sp>
      <p:grpSp>
        <p:nvGrpSpPr>
          <p:cNvPr id="10" name="组合 9">
            <a:extLst>
              <a:ext uri="{FF2B5EF4-FFF2-40B4-BE49-F238E27FC236}">
                <a16:creationId xmlns:a16="http://schemas.microsoft.com/office/drawing/2014/main" id="{9E62441C-66F9-96C0-A7E0-6585BF81DD7A}"/>
              </a:ext>
            </a:extLst>
          </p:cNvPr>
          <p:cNvGrpSpPr/>
          <p:nvPr/>
        </p:nvGrpSpPr>
        <p:grpSpPr>
          <a:xfrm>
            <a:off x="827584" y="2524146"/>
            <a:ext cx="655806" cy="655806"/>
            <a:chOff x="1336777" y="2215111"/>
            <a:chExt cx="1103576" cy="1103576"/>
          </a:xfrm>
        </p:grpSpPr>
        <p:sp>
          <p:nvSpPr>
            <p:cNvPr id="11" name="椭圆 10">
              <a:extLst>
                <a:ext uri="{FF2B5EF4-FFF2-40B4-BE49-F238E27FC236}">
                  <a16:creationId xmlns:a16="http://schemas.microsoft.com/office/drawing/2014/main" id="{029A34A9-C080-75FD-F149-19698A9D3B3D}"/>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2" name="椭圆 8">
              <a:extLst>
                <a:ext uri="{FF2B5EF4-FFF2-40B4-BE49-F238E27FC236}">
                  <a16:creationId xmlns:a16="http://schemas.microsoft.com/office/drawing/2014/main" id="{A026360C-243E-3CB5-20D5-954E54DB27D3}"/>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2" name="组合 1">
            <a:extLst>
              <a:ext uri="{FF2B5EF4-FFF2-40B4-BE49-F238E27FC236}">
                <a16:creationId xmlns:a16="http://schemas.microsoft.com/office/drawing/2014/main" id="{BDFDA497-5BEC-CC88-DDD9-06139C9A4DD4}"/>
              </a:ext>
            </a:extLst>
          </p:cNvPr>
          <p:cNvGrpSpPr/>
          <p:nvPr/>
        </p:nvGrpSpPr>
        <p:grpSpPr>
          <a:xfrm>
            <a:off x="827584" y="3435846"/>
            <a:ext cx="655806" cy="655806"/>
            <a:chOff x="1336777" y="2215111"/>
            <a:chExt cx="1103576" cy="1103576"/>
          </a:xfrm>
        </p:grpSpPr>
        <p:sp>
          <p:nvSpPr>
            <p:cNvPr id="6" name="椭圆 5">
              <a:extLst>
                <a:ext uri="{FF2B5EF4-FFF2-40B4-BE49-F238E27FC236}">
                  <a16:creationId xmlns:a16="http://schemas.microsoft.com/office/drawing/2014/main" id="{74B6272A-3D9D-1A05-F21B-AFE04981EB18}"/>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a:extLst>
                <a:ext uri="{FF2B5EF4-FFF2-40B4-BE49-F238E27FC236}">
                  <a16:creationId xmlns:a16="http://schemas.microsoft.com/office/drawing/2014/main" id="{B20BF9CE-DFE1-3D83-1731-8AF5422751D6}"/>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3" name="文本框 12">
            <a:extLst>
              <a:ext uri="{FF2B5EF4-FFF2-40B4-BE49-F238E27FC236}">
                <a16:creationId xmlns:a16="http://schemas.microsoft.com/office/drawing/2014/main" id="{B49CCA38-C158-534C-A23B-BC78816BF097}"/>
              </a:ext>
            </a:extLst>
          </p:cNvPr>
          <p:cNvSpPr txBox="1"/>
          <p:nvPr/>
        </p:nvSpPr>
        <p:spPr>
          <a:xfrm>
            <a:off x="1880280" y="3566092"/>
            <a:ext cx="6076096" cy="646331"/>
          </a:xfrm>
          <a:prstGeom prst="rect">
            <a:avLst/>
          </a:prstGeom>
          <a:noFill/>
        </p:spPr>
        <p:txBody>
          <a:bodyPr wrap="square">
            <a:spAutoFit/>
          </a:bodyPr>
          <a:lstStyle/>
          <a:p>
            <a:pPr eaLnBrk="0"/>
            <a:r>
              <a:rPr lang="en-US" altLang="zh-CN" sz="1800" spc="-5" dirty="0" err="1">
                <a:ln w="5791" cap="sq" cmpd="sng" algn="ctr">
                  <a:solidFill>
                    <a:srgbClr val="000000"/>
                  </a:solidFill>
                  <a:prstDash val="solid"/>
                  <a:bevel/>
                </a:ln>
                <a:effectLst/>
                <a:latin typeface="宋体" panose="02010600030101010101" pitchFamily="2" charset="-122"/>
                <a:cs typeface="宋体" panose="02010600030101010101" pitchFamily="2" charset="-122"/>
              </a:rPr>
              <a:t>FadeInfoArg</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命令</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cornerRadius</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无效；</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labelColor</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无效；的问题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spTree>
    <p:extLst>
      <p:ext uri="{BB962C8B-B14F-4D97-AF65-F5344CB8AC3E}">
        <p14:creationId xmlns:p14="http://schemas.microsoft.com/office/powerpoint/2010/main" val="215534731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827584" y="163564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84539" y="1846289"/>
            <a:ext cx="6120680" cy="553998"/>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自定义下拉画面 支持  </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x** </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自动过滤筛选</a:t>
            </a:r>
            <a:endParaRPr lang="zh-CN" altLang="zh-CN" sz="1800" dirty="0">
              <a:solidFill>
                <a:srgbClr val="000000"/>
              </a:solidFill>
              <a:effectLst/>
              <a:latin typeface="Arial" panose="020B0604020202020204" pitchFamily="34" charset="0"/>
              <a:ea typeface="等线" panose="02010600030101010101" pitchFamily="2" charset="-122"/>
            </a:endParaRPr>
          </a:p>
          <a:p>
            <a:pPr eaLnBrk="0"/>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7" name="文本框 6">
            <a:extLst>
              <a:ext uri="{FF2B5EF4-FFF2-40B4-BE49-F238E27FC236}">
                <a16:creationId xmlns:a16="http://schemas.microsoft.com/office/drawing/2014/main" id="{131CE562-2903-EACD-663F-9E13974CAD31}"/>
              </a:ext>
            </a:extLst>
          </p:cNvPr>
          <p:cNvSpPr txBox="1"/>
          <p:nvPr/>
        </p:nvSpPr>
        <p:spPr>
          <a:xfrm>
            <a:off x="1953275" y="2669764"/>
            <a:ext cx="4572000" cy="369332"/>
          </a:xfrm>
          <a:prstGeom prst="rect">
            <a:avLst/>
          </a:prstGeom>
          <a:noFill/>
        </p:spPr>
        <p:txBody>
          <a:bodyPr wrap="square">
            <a:spAutoFit/>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频繁切换</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tabpage</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 </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datagrid</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 </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高度变小 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grpSp>
        <p:nvGrpSpPr>
          <p:cNvPr id="10" name="组合 9">
            <a:extLst>
              <a:ext uri="{FF2B5EF4-FFF2-40B4-BE49-F238E27FC236}">
                <a16:creationId xmlns:a16="http://schemas.microsoft.com/office/drawing/2014/main" id="{9E62441C-66F9-96C0-A7E0-6585BF81DD7A}"/>
              </a:ext>
            </a:extLst>
          </p:cNvPr>
          <p:cNvGrpSpPr/>
          <p:nvPr/>
        </p:nvGrpSpPr>
        <p:grpSpPr>
          <a:xfrm>
            <a:off x="827584" y="2524146"/>
            <a:ext cx="655806" cy="655806"/>
            <a:chOff x="1336777" y="2215111"/>
            <a:chExt cx="1103576" cy="1103576"/>
          </a:xfrm>
        </p:grpSpPr>
        <p:sp>
          <p:nvSpPr>
            <p:cNvPr id="11" name="椭圆 10">
              <a:extLst>
                <a:ext uri="{FF2B5EF4-FFF2-40B4-BE49-F238E27FC236}">
                  <a16:creationId xmlns:a16="http://schemas.microsoft.com/office/drawing/2014/main" id="{029A34A9-C080-75FD-F149-19698A9D3B3D}"/>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2" name="椭圆 8">
              <a:extLst>
                <a:ext uri="{FF2B5EF4-FFF2-40B4-BE49-F238E27FC236}">
                  <a16:creationId xmlns:a16="http://schemas.microsoft.com/office/drawing/2014/main" id="{A026360C-243E-3CB5-20D5-954E54DB27D3}"/>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3" name="文本框 12">
            <a:extLst>
              <a:ext uri="{FF2B5EF4-FFF2-40B4-BE49-F238E27FC236}">
                <a16:creationId xmlns:a16="http://schemas.microsoft.com/office/drawing/2014/main" id="{B49CCA38-C158-534C-A23B-BC78816BF097}"/>
              </a:ext>
            </a:extLst>
          </p:cNvPr>
          <p:cNvSpPr txBox="1"/>
          <p:nvPr/>
        </p:nvSpPr>
        <p:spPr>
          <a:xfrm>
            <a:off x="1880280" y="3566092"/>
            <a:ext cx="6076096" cy="369332"/>
          </a:xfrm>
          <a:prstGeom prst="rect">
            <a:avLst/>
          </a:prstGeom>
          <a:noFill/>
        </p:spPr>
        <p:txBody>
          <a:bodyPr wrap="square">
            <a:spAutoFit/>
          </a:bodyPr>
          <a:lstStyle/>
          <a:p>
            <a:pPr eaLnBrk="0"/>
            <a:r>
              <a:rPr lang="en-US" altLang="zh-CN" dirty="0">
                <a:solidFill>
                  <a:srgbClr val="000000"/>
                </a:solidFill>
                <a:latin typeface="Arial" panose="020B0604020202020204" pitchFamily="34" charset="0"/>
                <a:ea typeface="等线" panose="02010600030101010101" pitchFamily="2" charset="-122"/>
              </a:rPr>
              <a:t>…………………………………………………………..</a:t>
            </a:r>
            <a:endParaRPr lang="zh-CN" altLang="zh-CN" sz="1800" dirty="0">
              <a:solidFill>
                <a:srgbClr val="000000"/>
              </a:solidFill>
              <a:effectLst/>
              <a:latin typeface="Arial" panose="020B0604020202020204" pitchFamily="34" charset="0"/>
              <a:ea typeface="等线" panose="02010600030101010101" pitchFamily="2" charset="-122"/>
            </a:endParaRPr>
          </a:p>
        </p:txBody>
      </p:sp>
    </p:spTree>
    <p:extLst>
      <p:ext uri="{BB962C8B-B14F-4D97-AF65-F5344CB8AC3E}">
        <p14:creationId xmlns:p14="http://schemas.microsoft.com/office/powerpoint/2010/main" val="100896466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D1C34FA-21DE-4F8B-B585-45F17E9A8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60"/>
          <a:stretch/>
        </p:blipFill>
        <p:spPr>
          <a:xfrm>
            <a:off x="0" y="0"/>
            <a:ext cx="9153262" cy="5143500"/>
          </a:xfrm>
          <a:prstGeom prst="rect">
            <a:avLst/>
          </a:prstGeom>
          <a:ln>
            <a:noFill/>
          </a:ln>
        </p:spPr>
      </p:pic>
      <p:sp>
        <p:nvSpPr>
          <p:cNvPr id="7" name="矩形 6"/>
          <p:cNvSpPr/>
          <p:nvPr/>
        </p:nvSpPr>
        <p:spPr>
          <a:xfrm>
            <a:off x="3287354" y="1700284"/>
            <a:ext cx="2540439"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500" dirty="0">
                <a:solidFill>
                  <a:srgbClr val="FFFFFF"/>
                </a:solidFill>
                <a:cs typeface="+mn-ea"/>
                <a:sym typeface="+mn-lt"/>
              </a:rPr>
              <a:t>GOT</a:t>
            </a:r>
            <a:r>
              <a:rPr lang="zh-CN" altLang="en-US" sz="4500" dirty="0">
                <a:solidFill>
                  <a:srgbClr val="FFFFFF"/>
                </a:solidFill>
                <a:cs typeface="+mn-ea"/>
                <a:sym typeface="+mn-lt"/>
              </a:rPr>
              <a:t>优化</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33E78"/>
                  </a:solidFill>
                  <a:effectLst/>
                  <a:uLnTx/>
                  <a:uFillTx/>
                  <a:cs typeface="+mn-ea"/>
                  <a:sym typeface="+mn-lt"/>
                </a:rPr>
                <a:t>Part 02</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extLst>
      <p:ext uri="{BB962C8B-B14F-4D97-AF65-F5344CB8AC3E}">
        <p14:creationId xmlns:p14="http://schemas.microsoft.com/office/powerpoint/2010/main" val="11186587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725" y="1206084"/>
            <a:ext cx="7674619" cy="553998"/>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spc="-5" dirty="0" err="1">
                <a:ln w="5791" cap="sq" cmpd="sng" algn="ctr">
                  <a:solidFill>
                    <a:srgbClr val="000000"/>
                  </a:solidFill>
                  <a:prstDash val="solid"/>
                  <a:bevel/>
                </a:ln>
                <a:effectLst/>
                <a:latin typeface="宋体" panose="02010600030101010101" pitchFamily="2" charset="-122"/>
                <a:cs typeface="宋体" panose="02010600030101010101" pitchFamily="2" charset="-122"/>
              </a:rPr>
              <a:t>CommandResult</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增加对</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Decimal</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类型的字段调整</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ShowDecimal</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的方法 </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updateControlShowDecimal</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2" name="图片 1">
            <a:extLst>
              <a:ext uri="{FF2B5EF4-FFF2-40B4-BE49-F238E27FC236}">
                <a16:creationId xmlns:a16="http://schemas.microsoft.com/office/drawing/2014/main" id="{3959A9D0-4B38-1751-5ED9-97AE70A8039F}"/>
              </a:ext>
            </a:extLst>
          </p:cNvPr>
          <p:cNvPicPr>
            <a:picLocks noChangeAspect="1"/>
          </p:cNvPicPr>
          <p:nvPr/>
        </p:nvPicPr>
        <p:blipFill>
          <a:blip r:embed="rId3"/>
          <a:stretch>
            <a:fillRect/>
          </a:stretch>
        </p:blipFill>
        <p:spPr>
          <a:xfrm>
            <a:off x="1466455" y="2133386"/>
            <a:ext cx="6258560" cy="1271905"/>
          </a:xfrm>
          <a:prstGeom prst="rect">
            <a:avLst/>
          </a:prstGeom>
        </p:spPr>
      </p:pic>
    </p:spTree>
    <p:extLst>
      <p:ext uri="{BB962C8B-B14F-4D97-AF65-F5344CB8AC3E}">
        <p14:creationId xmlns:p14="http://schemas.microsoft.com/office/powerpoint/2010/main" val="154527940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r>
              <a:rPr lang="en-US" altLang="zh-CN" sz="2400" dirty="0">
                <a:solidFill>
                  <a:schemeClr val="accent1"/>
                </a:solidFill>
                <a:cs typeface="+mn-ea"/>
                <a:sym typeface="+mn-lt"/>
              </a:rPr>
              <a:t>-</a:t>
            </a:r>
            <a:r>
              <a:rPr lang="zh-CN" altLang="en-US" sz="2400" dirty="0">
                <a:solidFill>
                  <a:schemeClr val="accent1"/>
                </a:solidFill>
                <a:cs typeface="+mn-ea"/>
                <a:sym typeface="+mn-lt"/>
              </a:rPr>
              <a:t>优化</a:t>
            </a:r>
          </a:p>
        </p:txBody>
      </p:sp>
      <p:grpSp>
        <p:nvGrpSpPr>
          <p:cNvPr id="3" name="组合 2"/>
          <p:cNvGrpSpPr/>
          <p:nvPr/>
        </p:nvGrpSpPr>
        <p:grpSpPr>
          <a:xfrm>
            <a:off x="828134" y="97361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6" name="组合 5"/>
          <p:cNvGrpSpPr/>
          <p:nvPr/>
        </p:nvGrpSpPr>
        <p:grpSpPr>
          <a:xfrm>
            <a:off x="828134" y="2903760"/>
            <a:ext cx="655806" cy="655806"/>
            <a:chOff x="1336777" y="2215111"/>
            <a:chExt cx="1103576" cy="1103576"/>
          </a:xfrm>
        </p:grpSpPr>
        <p:sp>
          <p:nvSpPr>
            <p:cNvPr id="7" name="椭圆 6"/>
            <p:cNvSpPr/>
            <p:nvPr/>
          </p:nvSpPr>
          <p:spPr>
            <a:xfrm>
              <a:off x="1336777" y="2215111"/>
              <a:ext cx="1103576" cy="1103576"/>
            </a:xfrm>
            <a:prstGeom prst="ellipse">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tx1">
                    <a:lumMod val="65000"/>
                    <a:lumOff val="35000"/>
                  </a:schemeClr>
                </a:solidFill>
                <a:cs typeface="+mn-ea"/>
                <a:sym typeface="+mn-lt"/>
              </a:endParaRPr>
            </a:p>
          </p:txBody>
        </p:sp>
        <p:sp>
          <p:nvSpPr>
            <p:cNvPr id="8" name="椭圆 11"/>
            <p:cNvSpPr/>
            <p:nvPr/>
          </p:nvSpPr>
          <p:spPr>
            <a:xfrm>
              <a:off x="1684301" y="2570534"/>
              <a:ext cx="408528" cy="406610"/>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19" name="组合 18"/>
          <p:cNvGrpSpPr/>
          <p:nvPr/>
        </p:nvGrpSpPr>
        <p:grpSpPr>
          <a:xfrm>
            <a:off x="814679" y="3854575"/>
            <a:ext cx="655806" cy="655806"/>
            <a:chOff x="1336777" y="2215111"/>
            <a:chExt cx="1103576" cy="1103576"/>
          </a:xfrm>
        </p:grpSpPr>
        <p:sp>
          <p:nvSpPr>
            <p:cNvPr id="20" name="椭圆 19"/>
            <p:cNvSpPr/>
            <p:nvPr/>
          </p:nvSpPr>
          <p:spPr>
            <a:xfrm>
              <a:off x="1336777" y="2215111"/>
              <a:ext cx="1103576" cy="1103576"/>
            </a:xfrm>
            <a:prstGeom prst="ellipse">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tx1">
                    <a:lumMod val="65000"/>
                    <a:lumOff val="35000"/>
                  </a:schemeClr>
                </a:solidFill>
                <a:cs typeface="+mn-ea"/>
                <a:sym typeface="+mn-lt"/>
              </a:endParaRPr>
            </a:p>
          </p:txBody>
        </p:sp>
        <p:sp>
          <p:nvSpPr>
            <p:cNvPr id="21" name="椭圆 17"/>
            <p:cNvSpPr/>
            <p:nvPr/>
          </p:nvSpPr>
          <p:spPr>
            <a:xfrm>
              <a:off x="1684301" y="2587739"/>
              <a:ext cx="408528" cy="372199"/>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28" name="组合 27"/>
          <p:cNvGrpSpPr/>
          <p:nvPr/>
        </p:nvGrpSpPr>
        <p:grpSpPr>
          <a:xfrm>
            <a:off x="814679" y="1922746"/>
            <a:ext cx="655806" cy="655806"/>
            <a:chOff x="1336777" y="2215111"/>
            <a:chExt cx="1103576" cy="1103576"/>
          </a:xfrm>
        </p:grpSpPr>
        <p:sp>
          <p:nvSpPr>
            <p:cNvPr id="29" name="椭圆 2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tx1">
                    <a:lumMod val="65000"/>
                    <a:lumOff val="35000"/>
                  </a:schemeClr>
                </a:solidFill>
                <a:cs typeface="+mn-ea"/>
                <a:sym typeface="+mn-lt"/>
              </a:endParaRPr>
            </a:p>
          </p:txBody>
        </p:sp>
        <p:sp>
          <p:nvSpPr>
            <p:cNvPr id="30" name="椭圆 20"/>
            <p:cNvSpPr/>
            <p:nvPr/>
          </p:nvSpPr>
          <p:spPr>
            <a:xfrm>
              <a:off x="1684301" y="2569575"/>
              <a:ext cx="408528" cy="40852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702927" y="1159381"/>
            <a:ext cx="7316275"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功能里调整名称后，重新加载</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got</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报安全模式，</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xml</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没改问题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41" name="TextBox 11">
            <a:extLst>
              <a:ext uri="{FF2B5EF4-FFF2-40B4-BE49-F238E27FC236}">
                <a16:creationId xmlns:a16="http://schemas.microsoft.com/office/drawing/2014/main" id="{B26364C1-7F94-443E-AC41-1A31F66845D2}"/>
              </a:ext>
            </a:extLst>
          </p:cNvPr>
          <p:cNvSpPr txBox="1"/>
          <p:nvPr/>
        </p:nvSpPr>
        <p:spPr>
          <a:xfrm>
            <a:off x="1702927" y="2148053"/>
            <a:ext cx="7316275" cy="276999"/>
          </a:xfrm>
          <a:prstGeom prst="rect">
            <a:avLst/>
          </a:prstGeom>
          <a:noFill/>
        </p:spPr>
        <p:txBody>
          <a:bodyPr wrap="square" lIns="0" tIns="0" rIns="0" bIns="0" rtlCol="0">
            <a:spAutoFit/>
            <a:scene3d>
              <a:camera prst="orthographicFront"/>
              <a:lightRig rig="threePt" dir="t"/>
            </a:scene3d>
            <a:sp3d contourW="12700"/>
          </a:bodyPr>
          <a:lstStyle/>
          <a:p>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对</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Ids</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重复用户进行校验</a:t>
            </a:r>
            <a:endParaRPr lang="zh-CN" altLang="en-US" sz="1600" dirty="0">
              <a:solidFill>
                <a:schemeClr val="tx1">
                  <a:lumMod val="65000"/>
                  <a:lumOff val="35000"/>
                </a:schemeClr>
              </a:solidFill>
              <a:cs typeface="+mn-ea"/>
              <a:sym typeface="+mn-lt"/>
            </a:endParaRPr>
          </a:p>
        </p:txBody>
      </p:sp>
      <p:sp>
        <p:nvSpPr>
          <p:cNvPr id="42" name="TextBox 11">
            <a:extLst>
              <a:ext uri="{FF2B5EF4-FFF2-40B4-BE49-F238E27FC236}">
                <a16:creationId xmlns:a16="http://schemas.microsoft.com/office/drawing/2014/main" id="{0E0D2ACD-8A54-4F9A-A37D-BF3B8B78D2CE}"/>
              </a:ext>
            </a:extLst>
          </p:cNvPr>
          <p:cNvSpPr txBox="1"/>
          <p:nvPr/>
        </p:nvSpPr>
        <p:spPr>
          <a:xfrm>
            <a:off x="1690458" y="3110381"/>
            <a:ext cx="7316275" cy="276999"/>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spc="-5" dirty="0" err="1">
                <a:ln w="5791" cap="sq" cmpd="sng" algn="ctr">
                  <a:solidFill>
                    <a:srgbClr val="000000"/>
                  </a:solidFill>
                  <a:prstDash val="solid"/>
                  <a:bevel/>
                </a:ln>
                <a:effectLst/>
                <a:latin typeface="宋体" panose="02010600030101010101" pitchFamily="2" charset="-122"/>
                <a:cs typeface="宋体" panose="02010600030101010101" pitchFamily="2" charset="-122"/>
              </a:rPr>
              <a:t>queryGroup</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的按钮，选择</a:t>
            </a:r>
            <a:r>
              <a:rPr lang="en-US" altLang="zh-CN" sz="1800" spc="-5" dirty="0" err="1">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buttonType</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 </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自动带</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label</a:t>
            </a:r>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43" name="TextBox 11">
            <a:extLst>
              <a:ext uri="{FF2B5EF4-FFF2-40B4-BE49-F238E27FC236}">
                <a16:creationId xmlns:a16="http://schemas.microsoft.com/office/drawing/2014/main" id="{14D4297B-D8F5-4FE1-BA86-EE46BFFA3F27}"/>
              </a:ext>
            </a:extLst>
          </p:cNvPr>
          <p:cNvSpPr txBox="1"/>
          <p:nvPr/>
        </p:nvSpPr>
        <p:spPr>
          <a:xfrm>
            <a:off x="1690457" y="4083918"/>
            <a:ext cx="7316275" cy="553998"/>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显示标签状态下，打开</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menu</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新窗口，不显示标签的问题</a:t>
            </a:r>
            <a:endParaRPr lang="zh-CN" altLang="zh-CN" sz="1800" dirty="0">
              <a:solidFill>
                <a:srgbClr val="000000"/>
              </a:solidFill>
              <a:effectLst/>
              <a:latin typeface="Arial" panose="020B0604020202020204" pitchFamily="34" charset="0"/>
              <a:ea typeface="等线" panose="02010600030101010101" pitchFamily="2" charset="-122"/>
            </a:endParaRPr>
          </a:p>
          <a:p>
            <a:pPr eaLnBrk="0"/>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2" name="文本框 1">
            <a:extLst>
              <a:ext uri="{FF2B5EF4-FFF2-40B4-BE49-F238E27FC236}">
                <a16:creationId xmlns:a16="http://schemas.microsoft.com/office/drawing/2014/main" id="{F46802A6-D802-9857-F41A-0A5544AC43F1}"/>
              </a:ext>
            </a:extLst>
          </p:cNvPr>
          <p:cNvSpPr txBox="1"/>
          <p:nvPr/>
        </p:nvSpPr>
        <p:spPr>
          <a:xfrm>
            <a:off x="2627784" y="4659982"/>
            <a:ext cx="3168352" cy="369332"/>
          </a:xfrm>
          <a:prstGeom prst="rect">
            <a:avLst/>
          </a:prstGeom>
          <a:noFill/>
        </p:spPr>
        <p:txBody>
          <a:bodyPr wrap="square" rtlCol="0">
            <a:spAutoFit/>
          </a:bodyPr>
          <a:lstStyle/>
          <a:p>
            <a:r>
              <a:rPr lang="en-US" altLang="zh-CN" dirty="0"/>
              <a:t>…………………………………………</a:t>
            </a:r>
            <a:endParaRPr lang="zh-CN" altLang="en-US" dirty="0"/>
          </a:p>
        </p:txBody>
      </p:sp>
    </p:spTree>
    <p:extLst>
      <p:ext uri="{BB962C8B-B14F-4D97-AF65-F5344CB8AC3E}">
        <p14:creationId xmlns:p14="http://schemas.microsoft.com/office/powerpoint/2010/main" val="119749819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r>
              <a:rPr lang="en-US" altLang="zh-CN" sz="2400" dirty="0">
                <a:solidFill>
                  <a:schemeClr val="accent1"/>
                </a:solidFill>
                <a:cs typeface="+mn-ea"/>
                <a:sym typeface="+mn-lt"/>
              </a:rPr>
              <a:t>-</a:t>
            </a:r>
            <a:r>
              <a:rPr lang="zh-CN" altLang="en-US" sz="2400" dirty="0">
                <a:solidFill>
                  <a:schemeClr val="accent1"/>
                </a:solidFill>
                <a:cs typeface="+mn-ea"/>
                <a:sym typeface="+mn-lt"/>
              </a:rPr>
              <a:t>优化</a:t>
            </a:r>
          </a:p>
        </p:txBody>
      </p:sp>
      <p:grpSp>
        <p:nvGrpSpPr>
          <p:cNvPr id="3" name="组合 2"/>
          <p:cNvGrpSpPr/>
          <p:nvPr/>
        </p:nvGrpSpPr>
        <p:grpSpPr>
          <a:xfrm>
            <a:off x="828134" y="97361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6" name="组合 5"/>
          <p:cNvGrpSpPr/>
          <p:nvPr/>
        </p:nvGrpSpPr>
        <p:grpSpPr>
          <a:xfrm>
            <a:off x="828134" y="2903760"/>
            <a:ext cx="655806" cy="655806"/>
            <a:chOff x="1336777" y="2215111"/>
            <a:chExt cx="1103576" cy="1103576"/>
          </a:xfrm>
        </p:grpSpPr>
        <p:sp>
          <p:nvSpPr>
            <p:cNvPr id="7" name="椭圆 6"/>
            <p:cNvSpPr/>
            <p:nvPr/>
          </p:nvSpPr>
          <p:spPr>
            <a:xfrm>
              <a:off x="1336777" y="2215111"/>
              <a:ext cx="1103576" cy="1103576"/>
            </a:xfrm>
            <a:prstGeom prst="ellipse">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tx1">
                    <a:lumMod val="65000"/>
                    <a:lumOff val="35000"/>
                  </a:schemeClr>
                </a:solidFill>
                <a:cs typeface="+mn-ea"/>
                <a:sym typeface="+mn-lt"/>
              </a:endParaRPr>
            </a:p>
          </p:txBody>
        </p:sp>
        <p:sp>
          <p:nvSpPr>
            <p:cNvPr id="8" name="椭圆 11"/>
            <p:cNvSpPr/>
            <p:nvPr/>
          </p:nvSpPr>
          <p:spPr>
            <a:xfrm>
              <a:off x="1684301" y="2570534"/>
              <a:ext cx="408528" cy="406610"/>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19" name="组合 18"/>
          <p:cNvGrpSpPr/>
          <p:nvPr/>
        </p:nvGrpSpPr>
        <p:grpSpPr>
          <a:xfrm>
            <a:off x="814679" y="3854575"/>
            <a:ext cx="655806" cy="655806"/>
            <a:chOff x="1336777" y="2215111"/>
            <a:chExt cx="1103576" cy="1103576"/>
          </a:xfrm>
        </p:grpSpPr>
        <p:sp>
          <p:nvSpPr>
            <p:cNvPr id="20" name="椭圆 19"/>
            <p:cNvSpPr/>
            <p:nvPr/>
          </p:nvSpPr>
          <p:spPr>
            <a:xfrm>
              <a:off x="1336777" y="2215111"/>
              <a:ext cx="1103576" cy="1103576"/>
            </a:xfrm>
            <a:prstGeom prst="ellipse">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tx1">
                    <a:lumMod val="65000"/>
                    <a:lumOff val="35000"/>
                  </a:schemeClr>
                </a:solidFill>
                <a:cs typeface="+mn-ea"/>
                <a:sym typeface="+mn-lt"/>
              </a:endParaRPr>
            </a:p>
          </p:txBody>
        </p:sp>
        <p:sp>
          <p:nvSpPr>
            <p:cNvPr id="21" name="椭圆 17"/>
            <p:cNvSpPr/>
            <p:nvPr/>
          </p:nvSpPr>
          <p:spPr>
            <a:xfrm>
              <a:off x="1684301" y="2587739"/>
              <a:ext cx="408528" cy="372199"/>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28" name="组合 27"/>
          <p:cNvGrpSpPr/>
          <p:nvPr/>
        </p:nvGrpSpPr>
        <p:grpSpPr>
          <a:xfrm>
            <a:off x="814679" y="1922746"/>
            <a:ext cx="655806" cy="655806"/>
            <a:chOff x="1336777" y="2215111"/>
            <a:chExt cx="1103576" cy="1103576"/>
          </a:xfrm>
        </p:grpSpPr>
        <p:sp>
          <p:nvSpPr>
            <p:cNvPr id="29" name="椭圆 2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tx1">
                    <a:lumMod val="65000"/>
                    <a:lumOff val="35000"/>
                  </a:schemeClr>
                </a:solidFill>
                <a:cs typeface="+mn-ea"/>
                <a:sym typeface="+mn-lt"/>
              </a:endParaRPr>
            </a:p>
          </p:txBody>
        </p:sp>
        <p:sp>
          <p:nvSpPr>
            <p:cNvPr id="30" name="椭圆 20"/>
            <p:cNvSpPr/>
            <p:nvPr/>
          </p:nvSpPr>
          <p:spPr>
            <a:xfrm>
              <a:off x="1684301" y="2569575"/>
              <a:ext cx="408528" cy="40852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702927" y="1159381"/>
            <a:ext cx="7316275" cy="553998"/>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spc="-5" dirty="0">
                <a:ln w="5791" cap="sq" cmpd="sng" algn="ctr">
                  <a:solidFill>
                    <a:srgbClr val="000000"/>
                  </a:solidFill>
                  <a:prstDash val="solid"/>
                  <a:bevel/>
                </a:ln>
                <a:effectLst/>
                <a:latin typeface="宋体" panose="02010600030101010101" pitchFamily="2" charset="-122"/>
                <a:cs typeface="宋体" panose="02010600030101010101" pitchFamily="2" charset="-122"/>
              </a:rPr>
              <a:t>Form</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移至</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MenuItems</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 </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未保存情况下 随便点击一个地方 报空指针，报错问题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41" name="TextBox 11">
            <a:extLst>
              <a:ext uri="{FF2B5EF4-FFF2-40B4-BE49-F238E27FC236}">
                <a16:creationId xmlns:a16="http://schemas.microsoft.com/office/drawing/2014/main" id="{B26364C1-7F94-443E-AC41-1A31F66845D2}"/>
              </a:ext>
            </a:extLst>
          </p:cNvPr>
          <p:cNvSpPr txBox="1"/>
          <p:nvPr/>
        </p:nvSpPr>
        <p:spPr>
          <a:xfrm>
            <a:off x="1702927" y="2135460"/>
            <a:ext cx="7316275" cy="276999"/>
          </a:xfrm>
          <a:prstGeom prst="rect">
            <a:avLst/>
          </a:prstGeom>
          <a:noFill/>
        </p:spPr>
        <p:txBody>
          <a:bodyPr wrap="square" lIns="0" tIns="0" rIns="0" bIns="0" rtlCol="0">
            <a:spAutoFit/>
            <a:scene3d>
              <a:camera prst="orthographicFront"/>
              <a:lightRig rig="threePt" dir="t"/>
            </a:scene3d>
            <a:sp3d contourW="12700"/>
          </a:bodyPr>
          <a:lstStyle/>
          <a:p>
            <a:r>
              <a:rPr lang="en-US" altLang="zh-CN" sz="1800" spc="-5" dirty="0" err="1">
                <a:ln w="5791" cap="sq" cmpd="sng" algn="ctr">
                  <a:solidFill>
                    <a:srgbClr val="000000"/>
                  </a:solidFill>
                  <a:prstDash val="solid"/>
                  <a:bevel/>
                </a:ln>
                <a:effectLst/>
                <a:latin typeface="宋体" panose="02010600030101010101" pitchFamily="2" charset="-122"/>
                <a:cs typeface="宋体" panose="02010600030101010101" pitchFamily="2" charset="-122"/>
              </a:rPr>
              <a:t>AutoLookUp</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下新增节点 没有选继承字段 提示不允许</a:t>
            </a:r>
            <a:endParaRPr lang="zh-CN" altLang="en-US" sz="1600" dirty="0">
              <a:solidFill>
                <a:schemeClr val="tx1">
                  <a:lumMod val="65000"/>
                  <a:lumOff val="35000"/>
                </a:schemeClr>
              </a:solidFill>
              <a:cs typeface="+mn-ea"/>
              <a:sym typeface="+mn-lt"/>
            </a:endParaRPr>
          </a:p>
        </p:txBody>
      </p:sp>
      <p:sp>
        <p:nvSpPr>
          <p:cNvPr id="42" name="TextBox 11">
            <a:extLst>
              <a:ext uri="{FF2B5EF4-FFF2-40B4-BE49-F238E27FC236}">
                <a16:creationId xmlns:a16="http://schemas.microsoft.com/office/drawing/2014/main" id="{0E0D2ACD-8A54-4F9A-A37D-BF3B8B78D2CE}"/>
              </a:ext>
            </a:extLst>
          </p:cNvPr>
          <p:cNvSpPr txBox="1"/>
          <p:nvPr/>
        </p:nvSpPr>
        <p:spPr>
          <a:xfrm>
            <a:off x="1690458" y="3110381"/>
            <a:ext cx="7316275"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数据库同步，字段数据类型不一致，同步失败问题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43" name="TextBox 11">
            <a:extLst>
              <a:ext uri="{FF2B5EF4-FFF2-40B4-BE49-F238E27FC236}">
                <a16:creationId xmlns:a16="http://schemas.microsoft.com/office/drawing/2014/main" id="{14D4297B-D8F5-4FE1-BA86-EE46BFFA3F27}"/>
              </a:ext>
            </a:extLst>
          </p:cNvPr>
          <p:cNvSpPr txBox="1"/>
          <p:nvPr/>
        </p:nvSpPr>
        <p:spPr>
          <a:xfrm>
            <a:off x="1727073" y="4085302"/>
            <a:ext cx="7243044" cy="276999"/>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spc="-5" dirty="0">
                <a:ln w="5791" cap="sq" cmpd="sng" algn="ctr">
                  <a:solidFill>
                    <a:srgbClr val="000000"/>
                  </a:solidFill>
                  <a:prstDash val="solid"/>
                  <a:bevel/>
                </a:ln>
                <a:effectLst/>
                <a:latin typeface="宋体" panose="02010600030101010101" pitchFamily="2" charset="-122"/>
                <a:cs typeface="宋体" panose="02010600030101010101" pitchFamily="2" charset="-122"/>
              </a:rPr>
              <a:t>GOT</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表两次建同名不同类型报错问题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2" name="文本框 1">
            <a:extLst>
              <a:ext uri="{FF2B5EF4-FFF2-40B4-BE49-F238E27FC236}">
                <a16:creationId xmlns:a16="http://schemas.microsoft.com/office/drawing/2014/main" id="{F46802A6-D802-9857-F41A-0A5544AC43F1}"/>
              </a:ext>
            </a:extLst>
          </p:cNvPr>
          <p:cNvSpPr txBox="1"/>
          <p:nvPr/>
        </p:nvSpPr>
        <p:spPr>
          <a:xfrm>
            <a:off x="2627784" y="4659982"/>
            <a:ext cx="3168352" cy="369332"/>
          </a:xfrm>
          <a:prstGeom prst="rect">
            <a:avLst/>
          </a:prstGeom>
          <a:noFill/>
        </p:spPr>
        <p:txBody>
          <a:bodyPr wrap="square" rtlCol="0">
            <a:spAutoFit/>
          </a:bodyPr>
          <a:lstStyle/>
          <a:p>
            <a:r>
              <a:rPr lang="en-US" altLang="zh-CN" dirty="0"/>
              <a:t>…………………………………………</a:t>
            </a:r>
            <a:endParaRPr lang="zh-CN" altLang="en-US" dirty="0"/>
          </a:p>
        </p:txBody>
      </p:sp>
    </p:spTree>
    <p:extLst>
      <p:ext uri="{BB962C8B-B14F-4D97-AF65-F5344CB8AC3E}">
        <p14:creationId xmlns:p14="http://schemas.microsoft.com/office/powerpoint/2010/main" val="146876275"/>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r>
              <a:rPr lang="en-US" altLang="zh-CN" sz="2400" dirty="0">
                <a:solidFill>
                  <a:schemeClr val="accent1"/>
                </a:solidFill>
                <a:cs typeface="+mn-ea"/>
                <a:sym typeface="+mn-lt"/>
              </a:rPr>
              <a:t>-</a:t>
            </a:r>
            <a:r>
              <a:rPr lang="zh-CN" altLang="en-US" sz="2400" dirty="0">
                <a:solidFill>
                  <a:schemeClr val="accent1"/>
                </a:solidFill>
                <a:cs typeface="+mn-ea"/>
                <a:sym typeface="+mn-lt"/>
              </a:rPr>
              <a:t>优化</a:t>
            </a:r>
          </a:p>
        </p:txBody>
      </p:sp>
      <p:grpSp>
        <p:nvGrpSpPr>
          <p:cNvPr id="3" name="组合 2"/>
          <p:cNvGrpSpPr/>
          <p:nvPr/>
        </p:nvGrpSpPr>
        <p:grpSpPr>
          <a:xfrm>
            <a:off x="828134" y="97361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28" name="组合 27"/>
          <p:cNvGrpSpPr/>
          <p:nvPr/>
        </p:nvGrpSpPr>
        <p:grpSpPr>
          <a:xfrm>
            <a:off x="833407" y="2062850"/>
            <a:ext cx="655806" cy="655806"/>
            <a:chOff x="1336777" y="2215111"/>
            <a:chExt cx="1103576" cy="1103576"/>
          </a:xfrm>
        </p:grpSpPr>
        <p:sp>
          <p:nvSpPr>
            <p:cNvPr id="29" name="椭圆 2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tx1">
                    <a:lumMod val="65000"/>
                    <a:lumOff val="35000"/>
                  </a:schemeClr>
                </a:solidFill>
                <a:cs typeface="+mn-ea"/>
                <a:sym typeface="+mn-lt"/>
              </a:endParaRPr>
            </a:p>
          </p:txBody>
        </p:sp>
        <p:sp>
          <p:nvSpPr>
            <p:cNvPr id="30" name="椭圆 20"/>
            <p:cNvSpPr/>
            <p:nvPr/>
          </p:nvSpPr>
          <p:spPr>
            <a:xfrm>
              <a:off x="1684301" y="2569575"/>
              <a:ext cx="408528" cy="40852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702927" y="1159381"/>
            <a:ext cx="7316275" cy="276999"/>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spc="-5" dirty="0" err="1">
                <a:ln w="5791" cap="sq" cmpd="sng" algn="ctr">
                  <a:solidFill>
                    <a:srgbClr val="000000"/>
                  </a:solidFill>
                  <a:prstDash val="solid"/>
                  <a:bevel/>
                </a:ln>
                <a:solidFill>
                  <a:srgbClr val="000000"/>
                </a:solidFill>
                <a:effectLst/>
                <a:latin typeface="宋体" panose="02010600030101010101" pitchFamily="2" charset="-122"/>
                <a:ea typeface="等线" panose="02010600030101010101" pitchFamily="2" charset="-122"/>
                <a:cs typeface="宋体" panose="02010600030101010101" pitchFamily="2" charset="-122"/>
              </a:rPr>
              <a:t>MenuItem</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节点每次修改</a:t>
            </a:r>
            <a:r>
              <a:rPr lang="en-US" altLang="zh-CN" sz="1800" spc="-5" dirty="0" err="1">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Lable,EntityName</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都会发生变化的问题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sp>
        <p:nvSpPr>
          <p:cNvPr id="41" name="TextBox 11">
            <a:extLst>
              <a:ext uri="{FF2B5EF4-FFF2-40B4-BE49-F238E27FC236}">
                <a16:creationId xmlns:a16="http://schemas.microsoft.com/office/drawing/2014/main" id="{B26364C1-7F94-443E-AC41-1A31F66845D2}"/>
              </a:ext>
            </a:extLst>
          </p:cNvPr>
          <p:cNvSpPr txBox="1"/>
          <p:nvPr/>
        </p:nvSpPr>
        <p:spPr>
          <a:xfrm>
            <a:off x="1702927" y="2135460"/>
            <a:ext cx="7316275" cy="553998"/>
          </a:xfrm>
          <a:prstGeom prst="rect">
            <a:avLst/>
          </a:prstGeom>
          <a:noFill/>
        </p:spPr>
        <p:txBody>
          <a:bodyPr wrap="square" lIns="0" tIns="0" rIns="0" bIns="0" rtlCol="0">
            <a:spAutoFit/>
            <a:scene3d>
              <a:camera prst="orthographicFront"/>
              <a:lightRig rig="threePt" dir="t"/>
            </a:scene3d>
            <a:sp3d contourW="12700"/>
          </a:bodyPr>
          <a:lstStyle/>
          <a:p>
            <a:r>
              <a:rPr lang="en-US" altLang="zh-CN" sz="1800" spc="-5" dirty="0" err="1">
                <a:ln w="5791" cap="sq" cmpd="sng" algn="ctr">
                  <a:solidFill>
                    <a:srgbClr val="000000"/>
                  </a:solidFill>
                  <a:prstDash val="solid"/>
                  <a:bevel/>
                </a:ln>
                <a:effectLst/>
                <a:latin typeface="宋体" panose="02010600030101010101" pitchFamily="2" charset="-122"/>
                <a:cs typeface="宋体" panose="02010600030101010101" pitchFamily="2" charset="-122"/>
              </a:rPr>
              <a:t>MenuItem</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节点的</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SourceType</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为</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Form</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的时候，如果未输入</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Source</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，不允许保存</a:t>
            </a:r>
            <a:endParaRPr lang="zh-CN" altLang="en-US" sz="1600" dirty="0">
              <a:solidFill>
                <a:schemeClr val="tx1">
                  <a:lumMod val="65000"/>
                  <a:lumOff val="35000"/>
                </a:schemeClr>
              </a:solidFill>
              <a:cs typeface="+mn-ea"/>
              <a:sym typeface="+mn-lt"/>
            </a:endParaRPr>
          </a:p>
        </p:txBody>
      </p:sp>
      <p:sp>
        <p:nvSpPr>
          <p:cNvPr id="2" name="文本框 1">
            <a:extLst>
              <a:ext uri="{FF2B5EF4-FFF2-40B4-BE49-F238E27FC236}">
                <a16:creationId xmlns:a16="http://schemas.microsoft.com/office/drawing/2014/main" id="{F46802A6-D802-9857-F41A-0A5544AC43F1}"/>
              </a:ext>
            </a:extLst>
          </p:cNvPr>
          <p:cNvSpPr txBox="1"/>
          <p:nvPr/>
        </p:nvSpPr>
        <p:spPr>
          <a:xfrm>
            <a:off x="2843808" y="3388538"/>
            <a:ext cx="3168352" cy="369332"/>
          </a:xfrm>
          <a:prstGeom prst="rect">
            <a:avLst/>
          </a:prstGeom>
          <a:noFill/>
        </p:spPr>
        <p:txBody>
          <a:bodyPr wrap="square" rtlCol="0">
            <a:spAutoFit/>
          </a:bodyPr>
          <a:lstStyle/>
          <a:p>
            <a:r>
              <a:rPr lang="en-US" altLang="zh-CN" dirty="0"/>
              <a:t>…………………………………………</a:t>
            </a:r>
            <a:endParaRPr lang="zh-CN" altLang="en-US" dirty="0"/>
          </a:p>
        </p:txBody>
      </p:sp>
    </p:spTree>
    <p:extLst>
      <p:ext uri="{BB962C8B-B14F-4D97-AF65-F5344CB8AC3E}">
        <p14:creationId xmlns:p14="http://schemas.microsoft.com/office/powerpoint/2010/main" val="107000985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D1C34FA-21DE-4F8B-B585-45F17E9A8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60"/>
          <a:stretch/>
        </p:blipFill>
        <p:spPr>
          <a:xfrm>
            <a:off x="-9262" y="0"/>
            <a:ext cx="9153262" cy="5143500"/>
          </a:xfrm>
          <a:prstGeom prst="rect">
            <a:avLst/>
          </a:prstGeom>
          <a:ln>
            <a:noFill/>
          </a:ln>
        </p:spPr>
      </p:pic>
      <p:sp>
        <p:nvSpPr>
          <p:cNvPr id="7" name="矩形 6"/>
          <p:cNvSpPr/>
          <p:nvPr/>
        </p:nvSpPr>
        <p:spPr>
          <a:xfrm>
            <a:off x="3419872" y="1776971"/>
            <a:ext cx="4680520"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500" dirty="0">
                <a:solidFill>
                  <a:srgbClr val="FFFFFF"/>
                </a:solidFill>
                <a:cs typeface="+mn-ea"/>
                <a:sym typeface="+mn-lt"/>
              </a:rPr>
              <a:t>JDT</a:t>
            </a:r>
            <a:r>
              <a:rPr lang="zh-CN" altLang="en-US" sz="4500" dirty="0">
                <a:solidFill>
                  <a:srgbClr val="FFFFFF"/>
                </a:solidFill>
                <a:cs typeface="+mn-ea"/>
                <a:sym typeface="+mn-lt"/>
              </a:rPr>
              <a:t>插件</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339752" y="2571750"/>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33E78"/>
                  </a:solidFill>
                  <a:effectLst/>
                  <a:uLnTx/>
                  <a:uFillTx/>
                  <a:cs typeface="+mn-ea"/>
                  <a:sym typeface="+mn-lt"/>
                </a:rPr>
                <a:t>Part 03</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extLst>
      <p:ext uri="{BB962C8B-B14F-4D97-AF65-F5344CB8AC3E}">
        <p14:creationId xmlns:p14="http://schemas.microsoft.com/office/powerpoint/2010/main" val="34802920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1403648" y="91556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2" name="TextBox 11">
            <a:extLst>
              <a:ext uri="{FF2B5EF4-FFF2-40B4-BE49-F238E27FC236}">
                <a16:creationId xmlns:a16="http://schemas.microsoft.com/office/drawing/2014/main" id="{21DE48A1-1247-8572-D5D0-22B46438A206}"/>
              </a:ext>
            </a:extLst>
          </p:cNvPr>
          <p:cNvSpPr txBox="1"/>
          <p:nvPr/>
        </p:nvSpPr>
        <p:spPr>
          <a:xfrm>
            <a:off x="2699792" y="1131590"/>
            <a:ext cx="7316275"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修复 编辑</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层里，修改层标签，</a:t>
            </a:r>
            <a:r>
              <a:rPr lang="zh-CN" altLang="en-US"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未生效问题</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7" name="图片 6">
            <a:extLst>
              <a:ext uri="{FF2B5EF4-FFF2-40B4-BE49-F238E27FC236}">
                <a16:creationId xmlns:a16="http://schemas.microsoft.com/office/drawing/2014/main" id="{00276232-CD62-B130-DAE5-8D5775DEE3F4}"/>
              </a:ext>
            </a:extLst>
          </p:cNvPr>
          <p:cNvPicPr>
            <a:picLocks noChangeAspect="1"/>
          </p:cNvPicPr>
          <p:nvPr/>
        </p:nvPicPr>
        <p:blipFill>
          <a:blip r:embed="rId3"/>
          <a:stretch>
            <a:fillRect/>
          </a:stretch>
        </p:blipFill>
        <p:spPr>
          <a:xfrm>
            <a:off x="2771800" y="1499979"/>
            <a:ext cx="3834978" cy="3646262"/>
          </a:xfrm>
          <a:prstGeom prst="rect">
            <a:avLst/>
          </a:prstGeom>
        </p:spPr>
      </p:pic>
    </p:spTree>
    <p:extLst>
      <p:ext uri="{BB962C8B-B14F-4D97-AF65-F5344CB8AC3E}">
        <p14:creationId xmlns:p14="http://schemas.microsoft.com/office/powerpoint/2010/main" val="3197676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899592" y="1915944"/>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2" name="TextBox 11">
            <a:extLst>
              <a:ext uri="{FF2B5EF4-FFF2-40B4-BE49-F238E27FC236}">
                <a16:creationId xmlns:a16="http://schemas.microsoft.com/office/drawing/2014/main" id="{21DE48A1-1247-8572-D5D0-22B46438A206}"/>
              </a:ext>
            </a:extLst>
          </p:cNvPr>
          <p:cNvSpPr txBox="1"/>
          <p:nvPr/>
        </p:nvSpPr>
        <p:spPr>
          <a:xfrm>
            <a:off x="2411760" y="1995686"/>
            <a:ext cx="5760640" cy="1107996"/>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打包层、打包应用、打包插件、打包扩展新增版本管理  显示当前版本 查看历史版本 版本打包规则强制</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 </a:t>
            </a:r>
            <a:r>
              <a:rPr lang="en-US" altLang="zh-CN" sz="1800" spc="-5" dirty="0" err="1">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x.y.z</a:t>
            </a:r>
            <a:r>
              <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 </a:t>
            </a:r>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多层打包时版本号统一</a:t>
            </a:r>
            <a:endParaRPr lang="zh-CN" altLang="zh-CN" sz="1800" dirty="0">
              <a:solidFill>
                <a:srgbClr val="000000"/>
              </a:solidFill>
              <a:effectLst/>
              <a:latin typeface="Arial" panose="020B0604020202020204" pitchFamily="34" charset="0"/>
              <a:ea typeface="等线" panose="02010600030101010101" pitchFamily="2" charset="-122"/>
            </a:endParaRPr>
          </a:p>
          <a:p>
            <a:pPr eaLnBrk="0"/>
            <a:endParaRPr lang="zh-CN" altLang="zh-CN" sz="1800" dirty="0">
              <a:solidFill>
                <a:srgbClr val="000000"/>
              </a:solidFill>
              <a:effectLst/>
              <a:latin typeface="Arial" panose="020B0604020202020204" pitchFamily="34" charset="0"/>
              <a:ea typeface="等线" panose="02010600030101010101" pitchFamily="2" charset="-122"/>
            </a:endParaRPr>
          </a:p>
        </p:txBody>
      </p:sp>
    </p:spTree>
    <p:extLst>
      <p:ext uri="{BB962C8B-B14F-4D97-AF65-F5344CB8AC3E}">
        <p14:creationId xmlns:p14="http://schemas.microsoft.com/office/powerpoint/2010/main" val="220380069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pic>
        <p:nvPicPr>
          <p:cNvPr id="3" name="图片 2">
            <a:extLst>
              <a:ext uri="{FF2B5EF4-FFF2-40B4-BE49-F238E27FC236}">
                <a16:creationId xmlns:a16="http://schemas.microsoft.com/office/drawing/2014/main" id="{1DC14EE4-FC93-8290-DFDB-8F04DEADD2ED}"/>
              </a:ext>
            </a:extLst>
          </p:cNvPr>
          <p:cNvPicPr>
            <a:picLocks noChangeAspect="1"/>
          </p:cNvPicPr>
          <p:nvPr/>
        </p:nvPicPr>
        <p:blipFill>
          <a:blip r:embed="rId3"/>
          <a:stretch>
            <a:fillRect/>
          </a:stretch>
        </p:blipFill>
        <p:spPr>
          <a:xfrm>
            <a:off x="2411760" y="940265"/>
            <a:ext cx="4476066" cy="3791725"/>
          </a:xfrm>
          <a:prstGeom prst="rect">
            <a:avLst/>
          </a:prstGeom>
        </p:spPr>
      </p:pic>
    </p:spTree>
    <p:extLst>
      <p:ext uri="{BB962C8B-B14F-4D97-AF65-F5344CB8AC3E}">
        <p14:creationId xmlns:p14="http://schemas.microsoft.com/office/powerpoint/2010/main" val="358956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pic>
        <p:nvPicPr>
          <p:cNvPr id="6" name="图片 5">
            <a:extLst>
              <a:ext uri="{FF2B5EF4-FFF2-40B4-BE49-F238E27FC236}">
                <a16:creationId xmlns:a16="http://schemas.microsoft.com/office/drawing/2014/main" id="{22FA0B77-7DD8-AE80-7CA0-98E552014DA6}"/>
              </a:ext>
            </a:extLst>
          </p:cNvPr>
          <p:cNvPicPr>
            <a:picLocks noChangeAspect="1"/>
          </p:cNvPicPr>
          <p:nvPr/>
        </p:nvPicPr>
        <p:blipFill>
          <a:blip r:embed="rId3"/>
          <a:stretch>
            <a:fillRect/>
          </a:stretch>
        </p:blipFill>
        <p:spPr>
          <a:xfrm>
            <a:off x="2267744" y="1131590"/>
            <a:ext cx="4555490" cy="3324225"/>
          </a:xfrm>
          <a:prstGeom prst="rect">
            <a:avLst/>
          </a:prstGeom>
        </p:spPr>
      </p:pic>
    </p:spTree>
    <p:extLst>
      <p:ext uri="{BB962C8B-B14F-4D97-AF65-F5344CB8AC3E}">
        <p14:creationId xmlns:p14="http://schemas.microsoft.com/office/powerpoint/2010/main" val="414501234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pic>
        <p:nvPicPr>
          <p:cNvPr id="2" name="图片 1">
            <a:extLst>
              <a:ext uri="{FF2B5EF4-FFF2-40B4-BE49-F238E27FC236}">
                <a16:creationId xmlns:a16="http://schemas.microsoft.com/office/drawing/2014/main" id="{E332E606-75B2-391A-A83D-B7F23F8D90C2}"/>
              </a:ext>
            </a:extLst>
          </p:cNvPr>
          <p:cNvPicPr>
            <a:picLocks noChangeAspect="1"/>
          </p:cNvPicPr>
          <p:nvPr/>
        </p:nvPicPr>
        <p:blipFill>
          <a:blip r:embed="rId3"/>
          <a:stretch>
            <a:fillRect/>
          </a:stretch>
        </p:blipFill>
        <p:spPr>
          <a:xfrm>
            <a:off x="2267744" y="1491630"/>
            <a:ext cx="4535805" cy="2710815"/>
          </a:xfrm>
          <a:prstGeom prst="rect">
            <a:avLst/>
          </a:prstGeom>
        </p:spPr>
      </p:pic>
    </p:spTree>
    <p:extLst>
      <p:ext uri="{BB962C8B-B14F-4D97-AF65-F5344CB8AC3E}">
        <p14:creationId xmlns:p14="http://schemas.microsoft.com/office/powerpoint/2010/main" val="367255949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938334" y="1989050"/>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2" name="TextBox 11">
            <a:extLst>
              <a:ext uri="{FF2B5EF4-FFF2-40B4-BE49-F238E27FC236}">
                <a16:creationId xmlns:a16="http://schemas.microsoft.com/office/drawing/2014/main" id="{21DE48A1-1247-8572-D5D0-22B46438A206}"/>
              </a:ext>
            </a:extLst>
          </p:cNvPr>
          <p:cNvSpPr txBox="1"/>
          <p:nvPr/>
        </p:nvSpPr>
        <p:spPr>
          <a:xfrm>
            <a:off x="1907704" y="1995686"/>
            <a:ext cx="6264696" cy="830997"/>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部署层 以 </a:t>
            </a:r>
            <a:r>
              <a:rPr lang="en-US" altLang="zh-CN" sz="1800" dirty="0">
                <a:solidFill>
                  <a:srgbClr val="000000"/>
                </a:solidFill>
                <a:effectLst/>
                <a:latin typeface="Arial" panose="020B0604020202020204" pitchFamily="34" charset="0"/>
                <a:ea typeface="等线" panose="02010600030101010101" pitchFamily="2" charset="-122"/>
              </a:rPr>
              <a:t>.</a:t>
            </a:r>
            <a:r>
              <a:rPr lang="en-US" altLang="zh-CN" sz="1800" dirty="0" err="1">
                <a:solidFill>
                  <a:srgbClr val="000000"/>
                </a:solidFill>
                <a:effectLst/>
                <a:latin typeface="Arial" panose="020B0604020202020204" pitchFamily="34" charset="0"/>
                <a:ea typeface="等线" panose="02010600030101010101" pitchFamily="2" charset="-122"/>
              </a:rPr>
              <a:t>lyr</a:t>
            </a:r>
            <a:r>
              <a:rPr lang="zh-CN" altLang="en-US" sz="1800" dirty="0">
                <a:solidFill>
                  <a:srgbClr val="000000"/>
                </a:solidFill>
                <a:effectLst/>
                <a:latin typeface="Arial" panose="020B0604020202020204" pitchFamily="34" charset="0"/>
                <a:ea typeface="等线" panose="02010600030101010101" pitchFamily="2" charset="-122"/>
              </a:rPr>
              <a:t>文件部署 </a:t>
            </a:r>
            <a:r>
              <a:rPr lang="en-US" altLang="zh-CN" sz="1800" dirty="0" err="1">
                <a:solidFill>
                  <a:srgbClr val="000000"/>
                </a:solidFill>
                <a:effectLst/>
                <a:latin typeface="Arial" panose="020B0604020202020204" pitchFamily="34" charset="0"/>
                <a:ea typeface="等线" panose="02010600030101010101" pitchFamily="2" charset="-122"/>
              </a:rPr>
              <a:t>webInfo</a:t>
            </a:r>
            <a:r>
              <a:rPr lang="en-US" altLang="zh-CN" sz="1800" dirty="0">
                <a:solidFill>
                  <a:srgbClr val="000000"/>
                </a:solidFill>
                <a:effectLst/>
                <a:latin typeface="Arial" panose="020B0604020202020204" pitchFamily="34" charset="0"/>
                <a:ea typeface="等线" panose="02010600030101010101" pitchFamily="2" charset="-122"/>
              </a:rPr>
              <a:t>/layers</a:t>
            </a:r>
            <a:r>
              <a:rPr lang="zh-CN" altLang="en-US" sz="1800" dirty="0">
                <a:solidFill>
                  <a:srgbClr val="000000"/>
                </a:solidFill>
                <a:effectLst/>
                <a:latin typeface="Arial" panose="020B0604020202020204" pitchFamily="34" charset="0"/>
                <a:ea typeface="等线" panose="02010600030101010101" pitchFamily="2" charset="-122"/>
              </a:rPr>
              <a:t>目录下 不再进行解压</a:t>
            </a:r>
            <a:endParaRPr lang="en-US" altLang="zh-CN" sz="1800" dirty="0">
              <a:solidFill>
                <a:srgbClr val="000000"/>
              </a:solidFill>
              <a:effectLst/>
              <a:latin typeface="Arial" panose="020B0604020202020204" pitchFamily="34" charset="0"/>
              <a:ea typeface="等线" panose="02010600030101010101" pitchFamily="2" charset="-122"/>
            </a:endParaRPr>
          </a:p>
          <a:p>
            <a:pPr eaLnBrk="0"/>
            <a:endParaRPr lang="en-US" altLang="zh-CN" sz="1800" dirty="0">
              <a:solidFill>
                <a:srgbClr val="000000"/>
              </a:solidFill>
              <a:effectLst/>
              <a:latin typeface="Arial" panose="020B0604020202020204" pitchFamily="34" charset="0"/>
              <a:ea typeface="等线" panose="02010600030101010101" pitchFamily="2" charset="-122"/>
            </a:endParaRPr>
          </a:p>
          <a:p>
            <a:pPr eaLnBrk="0"/>
            <a:r>
              <a:rPr lang="zh-CN" altLang="en-US" dirty="0">
                <a:solidFill>
                  <a:srgbClr val="000000"/>
                </a:solidFill>
                <a:latin typeface="Arial" panose="020B0604020202020204" pitchFamily="34" charset="0"/>
                <a:ea typeface="等线" panose="02010600030101010101" pitchFamily="2" charset="-122"/>
              </a:rPr>
              <a:t>转而解压到 </a:t>
            </a:r>
            <a:r>
              <a:rPr lang="en-US" altLang="zh-CN" dirty="0" err="1">
                <a:solidFill>
                  <a:srgbClr val="000000"/>
                </a:solidFill>
                <a:latin typeface="Arial" panose="020B0604020202020204" pitchFamily="34" charset="0"/>
                <a:ea typeface="等线" panose="02010600030101010101" pitchFamily="2" charset="-122"/>
              </a:rPr>
              <a:t>LayerProject</a:t>
            </a:r>
            <a:r>
              <a:rPr lang="en-US" altLang="zh-CN" dirty="0">
                <a:solidFill>
                  <a:srgbClr val="000000"/>
                </a:solidFill>
                <a:latin typeface="Arial" panose="020B0604020202020204" pitchFamily="34" charset="0"/>
                <a:ea typeface="等线" panose="02010600030101010101" pitchFamily="2" charset="-122"/>
              </a:rPr>
              <a:t>/</a:t>
            </a:r>
            <a:r>
              <a:rPr lang="en-US" altLang="zh-CN" dirty="0" err="1">
                <a:solidFill>
                  <a:srgbClr val="000000"/>
                </a:solidFill>
                <a:latin typeface="Arial" panose="020B0604020202020204" pitchFamily="34" charset="0"/>
                <a:ea typeface="等线" panose="02010600030101010101" pitchFamily="2" charset="-122"/>
              </a:rPr>
              <a:t>provided_lib</a:t>
            </a:r>
            <a:endParaRPr lang="zh-CN" altLang="zh-CN" sz="1800" dirty="0">
              <a:solidFill>
                <a:srgbClr val="000000"/>
              </a:solidFill>
              <a:effectLst/>
              <a:latin typeface="Arial" panose="020B0604020202020204" pitchFamily="34" charset="0"/>
              <a:ea typeface="等线" panose="02010600030101010101" pitchFamily="2" charset="-122"/>
            </a:endParaRPr>
          </a:p>
        </p:txBody>
      </p:sp>
    </p:spTree>
    <p:extLst>
      <p:ext uri="{BB962C8B-B14F-4D97-AF65-F5344CB8AC3E}">
        <p14:creationId xmlns:p14="http://schemas.microsoft.com/office/powerpoint/2010/main" val="876299985"/>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pic>
        <p:nvPicPr>
          <p:cNvPr id="7" name="图片 6">
            <a:extLst>
              <a:ext uri="{FF2B5EF4-FFF2-40B4-BE49-F238E27FC236}">
                <a16:creationId xmlns:a16="http://schemas.microsoft.com/office/drawing/2014/main" id="{7BD96F12-89FB-30D6-D3FB-35819E567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987574"/>
            <a:ext cx="6300192" cy="3414772"/>
          </a:xfrm>
          <a:prstGeom prst="rect">
            <a:avLst/>
          </a:prstGeom>
        </p:spPr>
      </p:pic>
    </p:spTree>
    <p:extLst>
      <p:ext uri="{BB962C8B-B14F-4D97-AF65-F5344CB8AC3E}">
        <p14:creationId xmlns:p14="http://schemas.microsoft.com/office/powerpoint/2010/main" val="273353679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pic>
        <p:nvPicPr>
          <p:cNvPr id="4" name="图片 3">
            <a:extLst>
              <a:ext uri="{FF2B5EF4-FFF2-40B4-BE49-F238E27FC236}">
                <a16:creationId xmlns:a16="http://schemas.microsoft.com/office/drawing/2014/main" id="{7A78DCB1-CC5A-E9A0-80F6-3E71ACFBF3D1}"/>
              </a:ext>
            </a:extLst>
          </p:cNvPr>
          <p:cNvPicPr>
            <a:picLocks noChangeAspect="1"/>
          </p:cNvPicPr>
          <p:nvPr/>
        </p:nvPicPr>
        <p:blipFill>
          <a:blip r:embed="rId3"/>
          <a:stretch>
            <a:fillRect/>
          </a:stretch>
        </p:blipFill>
        <p:spPr>
          <a:xfrm>
            <a:off x="2843808" y="987574"/>
            <a:ext cx="3308920" cy="3477668"/>
          </a:xfrm>
          <a:prstGeom prst="rect">
            <a:avLst/>
          </a:prstGeom>
        </p:spPr>
      </p:pic>
    </p:spTree>
    <p:extLst>
      <p:ext uri="{BB962C8B-B14F-4D97-AF65-F5344CB8AC3E}">
        <p14:creationId xmlns:p14="http://schemas.microsoft.com/office/powerpoint/2010/main" val="237479105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pic>
        <p:nvPicPr>
          <p:cNvPr id="6" name="图片 5">
            <a:extLst>
              <a:ext uri="{FF2B5EF4-FFF2-40B4-BE49-F238E27FC236}">
                <a16:creationId xmlns:a16="http://schemas.microsoft.com/office/drawing/2014/main" id="{3333468B-66AE-3744-F3A9-68373479E0EA}"/>
              </a:ext>
            </a:extLst>
          </p:cNvPr>
          <p:cNvPicPr>
            <a:picLocks noChangeAspect="1"/>
          </p:cNvPicPr>
          <p:nvPr/>
        </p:nvPicPr>
        <p:blipFill>
          <a:blip r:embed="rId3"/>
          <a:stretch>
            <a:fillRect/>
          </a:stretch>
        </p:blipFill>
        <p:spPr>
          <a:xfrm>
            <a:off x="1691680" y="2067694"/>
            <a:ext cx="5638800" cy="1857375"/>
          </a:xfrm>
          <a:prstGeom prst="rect">
            <a:avLst/>
          </a:prstGeom>
        </p:spPr>
      </p:pic>
      <p:grpSp>
        <p:nvGrpSpPr>
          <p:cNvPr id="2" name="组合 1">
            <a:extLst>
              <a:ext uri="{FF2B5EF4-FFF2-40B4-BE49-F238E27FC236}">
                <a16:creationId xmlns:a16="http://schemas.microsoft.com/office/drawing/2014/main" id="{CAFB1F8F-0608-29DE-8E75-D352F7545E63}"/>
              </a:ext>
            </a:extLst>
          </p:cNvPr>
          <p:cNvGrpSpPr/>
          <p:nvPr/>
        </p:nvGrpSpPr>
        <p:grpSpPr>
          <a:xfrm>
            <a:off x="1187624" y="1059582"/>
            <a:ext cx="655806" cy="655806"/>
            <a:chOff x="1336777" y="2215111"/>
            <a:chExt cx="1103576" cy="1103576"/>
          </a:xfrm>
        </p:grpSpPr>
        <p:sp>
          <p:nvSpPr>
            <p:cNvPr id="3" name="椭圆 2">
              <a:extLst>
                <a:ext uri="{FF2B5EF4-FFF2-40B4-BE49-F238E27FC236}">
                  <a16:creationId xmlns:a16="http://schemas.microsoft.com/office/drawing/2014/main" id="{26912750-3E81-37ED-2FEB-A3F73468FC24}"/>
                </a:ext>
              </a:extLst>
            </p:cNvPr>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a:extLst>
                <a:ext uri="{FF2B5EF4-FFF2-40B4-BE49-F238E27FC236}">
                  <a16:creationId xmlns:a16="http://schemas.microsoft.com/office/drawing/2014/main" id="{2A3DE497-3DD6-419D-0BB3-186170429A6C}"/>
                </a:ext>
              </a:extLst>
            </p:cNvPr>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8" name="文本框 7">
            <a:extLst>
              <a:ext uri="{FF2B5EF4-FFF2-40B4-BE49-F238E27FC236}">
                <a16:creationId xmlns:a16="http://schemas.microsoft.com/office/drawing/2014/main" id="{BE2CEA77-F3EE-AF2B-A9BB-28D6A8066279}"/>
              </a:ext>
            </a:extLst>
          </p:cNvPr>
          <p:cNvSpPr txBox="1"/>
          <p:nvPr/>
        </p:nvSpPr>
        <p:spPr>
          <a:xfrm>
            <a:off x="2123728" y="1218431"/>
            <a:ext cx="4572000" cy="369332"/>
          </a:xfrm>
          <a:prstGeom prst="rect">
            <a:avLst/>
          </a:prstGeom>
          <a:noFill/>
        </p:spPr>
        <p:txBody>
          <a:bodyPr wrap="square">
            <a:spAutoFit/>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层目录 结构 新增 </a:t>
            </a:r>
            <a:r>
              <a:rPr lang="en-US" altLang="zh-CN" sz="1800" dirty="0">
                <a:solidFill>
                  <a:srgbClr val="000000"/>
                </a:solidFill>
                <a:effectLst/>
                <a:latin typeface="Arial" panose="020B0604020202020204" pitchFamily="34" charset="0"/>
                <a:ea typeface="等线" panose="02010600030101010101" pitchFamily="2" charset="-122"/>
              </a:rPr>
              <a:t>Layer.xml </a:t>
            </a:r>
            <a:r>
              <a:rPr lang="zh-CN" altLang="en-US" sz="1800" dirty="0">
                <a:solidFill>
                  <a:srgbClr val="000000"/>
                </a:solidFill>
                <a:effectLst/>
                <a:latin typeface="Arial" panose="020B0604020202020204" pitchFamily="34" charset="0"/>
                <a:ea typeface="等线" panose="02010600030101010101" pitchFamily="2" charset="-122"/>
              </a:rPr>
              <a:t>存储信息</a:t>
            </a:r>
            <a:endParaRPr lang="zh-CN" altLang="zh-CN" sz="1800" dirty="0">
              <a:solidFill>
                <a:srgbClr val="000000"/>
              </a:solidFill>
              <a:effectLst/>
              <a:latin typeface="Arial" panose="020B0604020202020204" pitchFamily="34" charset="0"/>
              <a:ea typeface="等线" panose="02010600030101010101" pitchFamily="2" charset="-122"/>
            </a:endParaRPr>
          </a:p>
        </p:txBody>
      </p:sp>
    </p:spTree>
    <p:extLst>
      <p:ext uri="{BB962C8B-B14F-4D97-AF65-F5344CB8AC3E}">
        <p14:creationId xmlns:p14="http://schemas.microsoft.com/office/powerpoint/2010/main" val="3877918319"/>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1115616" y="1347614"/>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2" name="TextBox 11">
            <a:extLst>
              <a:ext uri="{FF2B5EF4-FFF2-40B4-BE49-F238E27FC236}">
                <a16:creationId xmlns:a16="http://schemas.microsoft.com/office/drawing/2014/main" id="{21DE48A1-1247-8572-D5D0-22B46438A206}"/>
              </a:ext>
            </a:extLst>
          </p:cNvPr>
          <p:cNvSpPr txBox="1"/>
          <p:nvPr/>
        </p:nvSpPr>
        <p:spPr>
          <a:xfrm>
            <a:off x="2123728" y="1442265"/>
            <a:ext cx="6264696"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新增 销毁层 销毁应用 销毁插件 销毁扩展</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6" name="图片 5">
            <a:extLst>
              <a:ext uri="{FF2B5EF4-FFF2-40B4-BE49-F238E27FC236}">
                <a16:creationId xmlns:a16="http://schemas.microsoft.com/office/drawing/2014/main" id="{C9D3EC52-4C0D-AE90-260C-CEF509B4EA5C}"/>
              </a:ext>
            </a:extLst>
          </p:cNvPr>
          <p:cNvPicPr>
            <a:picLocks noChangeAspect="1"/>
          </p:cNvPicPr>
          <p:nvPr/>
        </p:nvPicPr>
        <p:blipFill>
          <a:blip r:embed="rId3"/>
          <a:stretch>
            <a:fillRect/>
          </a:stretch>
        </p:blipFill>
        <p:spPr>
          <a:xfrm>
            <a:off x="2123728" y="2427734"/>
            <a:ext cx="4488180" cy="2141220"/>
          </a:xfrm>
          <a:prstGeom prst="rect">
            <a:avLst/>
          </a:prstGeom>
        </p:spPr>
      </p:pic>
    </p:spTree>
    <p:extLst>
      <p:ext uri="{BB962C8B-B14F-4D97-AF65-F5344CB8AC3E}">
        <p14:creationId xmlns:p14="http://schemas.microsoft.com/office/powerpoint/2010/main" val="253057930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755576" y="1779662"/>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2" name="TextBox 11">
            <a:extLst>
              <a:ext uri="{FF2B5EF4-FFF2-40B4-BE49-F238E27FC236}">
                <a16:creationId xmlns:a16="http://schemas.microsoft.com/office/drawing/2014/main" id="{21DE48A1-1247-8572-D5D0-22B46438A206}"/>
              </a:ext>
            </a:extLst>
          </p:cNvPr>
          <p:cNvSpPr txBox="1"/>
          <p:nvPr/>
        </p:nvSpPr>
        <p:spPr>
          <a:xfrm>
            <a:off x="2123728" y="1131590"/>
            <a:ext cx="6264696" cy="3046988"/>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dirty="0">
                <a:solidFill>
                  <a:srgbClr val="000000"/>
                </a:solidFill>
                <a:latin typeface="Arial" panose="020B0604020202020204" pitchFamily="34" charset="0"/>
                <a:ea typeface="等线" panose="02010600030101010101" pitchFamily="2" charset="-122"/>
              </a:rPr>
              <a:t>优化 重置环境功能</a:t>
            </a:r>
            <a:endParaRPr lang="en-US" altLang="zh-CN" dirty="0">
              <a:solidFill>
                <a:srgbClr val="000000"/>
              </a:solidFill>
              <a:latin typeface="Arial" panose="020B0604020202020204" pitchFamily="34" charset="0"/>
              <a:ea typeface="等线" panose="02010600030101010101" pitchFamily="2" charset="-122"/>
            </a:endParaRPr>
          </a:p>
          <a:p>
            <a:pPr eaLnBrk="0"/>
            <a:endParaRPr lang="en-US" altLang="zh-CN" dirty="0">
              <a:solidFill>
                <a:srgbClr val="000000"/>
              </a:solidFill>
              <a:latin typeface="Arial" panose="020B0604020202020204" pitchFamily="34" charset="0"/>
              <a:ea typeface="等线" panose="02010600030101010101" pitchFamily="2" charset="-122"/>
            </a:endParaRPr>
          </a:p>
          <a:p>
            <a:pPr eaLnBrk="0"/>
            <a:r>
              <a:rPr lang="zh-CN" altLang="en-US" dirty="0">
                <a:solidFill>
                  <a:srgbClr val="000000"/>
                </a:solidFill>
                <a:latin typeface="Arial" panose="020B0604020202020204" pitchFamily="34" charset="0"/>
                <a:ea typeface="等线" panose="02010600030101010101" pitchFamily="2" charset="-122"/>
              </a:rPr>
              <a:t>优化 引用库 减少库目录  合并成  </a:t>
            </a:r>
            <a:endParaRPr lang="en-US" altLang="zh-CN" dirty="0">
              <a:solidFill>
                <a:srgbClr val="000000"/>
              </a:solidFill>
              <a:latin typeface="Arial" panose="020B0604020202020204" pitchFamily="34" charset="0"/>
              <a:ea typeface="等线" panose="02010600030101010101" pitchFamily="2" charset="-122"/>
            </a:endParaRPr>
          </a:p>
          <a:p>
            <a:pPr eaLnBrk="0"/>
            <a:r>
              <a:rPr lang="en-US" altLang="zh-CN" dirty="0">
                <a:solidFill>
                  <a:srgbClr val="000000"/>
                </a:solidFill>
                <a:latin typeface="Arial" panose="020B0604020202020204" pitchFamily="34" charset="0"/>
                <a:ea typeface="等线" panose="02010600030101010101" pitchFamily="2" charset="-122"/>
              </a:rPr>
              <a:t>	Framework Library </a:t>
            </a:r>
            <a:r>
              <a:rPr lang="zh-CN" altLang="en-US" dirty="0">
                <a:solidFill>
                  <a:srgbClr val="000000"/>
                </a:solidFill>
                <a:latin typeface="Arial" panose="020B0604020202020204" pitchFamily="34" charset="0"/>
                <a:ea typeface="等线" panose="02010600030101010101" pitchFamily="2" charset="-122"/>
              </a:rPr>
              <a:t>和 </a:t>
            </a:r>
            <a:r>
              <a:rPr lang="en-US" altLang="zh-CN" dirty="0">
                <a:solidFill>
                  <a:srgbClr val="000000"/>
                </a:solidFill>
                <a:latin typeface="Arial" panose="020B0604020202020204" pitchFamily="34" charset="0"/>
                <a:ea typeface="等线" panose="02010600030101010101" pitchFamily="2" charset="-122"/>
              </a:rPr>
              <a:t>Layered Library</a:t>
            </a:r>
          </a:p>
          <a:p>
            <a:pPr eaLnBrk="0"/>
            <a:endParaRPr lang="en-US" altLang="zh-CN" dirty="0">
              <a:solidFill>
                <a:srgbClr val="000000"/>
              </a:solidFill>
              <a:latin typeface="Arial" panose="020B0604020202020204" pitchFamily="34" charset="0"/>
              <a:ea typeface="等线" panose="02010600030101010101" pitchFamily="2" charset="-122"/>
            </a:endParaRPr>
          </a:p>
          <a:p>
            <a:pPr eaLnBrk="0"/>
            <a:r>
              <a:rPr lang="zh-CN" altLang="en-US" dirty="0">
                <a:solidFill>
                  <a:srgbClr val="000000"/>
                </a:solidFill>
                <a:latin typeface="Arial" panose="020B0604020202020204" pitchFamily="34" charset="0"/>
                <a:ea typeface="等线" panose="02010600030101010101" pitchFamily="2" charset="-122"/>
              </a:rPr>
              <a:t>解压 </a:t>
            </a:r>
            <a:r>
              <a:rPr lang="en-US" altLang="zh-CN" dirty="0">
                <a:solidFill>
                  <a:srgbClr val="000000"/>
                </a:solidFill>
                <a:latin typeface="Arial" panose="020B0604020202020204" pitchFamily="34" charset="0"/>
                <a:ea typeface="等线" panose="02010600030101010101" pitchFamily="2" charset="-122"/>
              </a:rPr>
              <a:t>.</a:t>
            </a:r>
            <a:r>
              <a:rPr lang="en-US" altLang="zh-CN" dirty="0" err="1">
                <a:solidFill>
                  <a:srgbClr val="000000"/>
                </a:solidFill>
                <a:latin typeface="Arial" panose="020B0604020202020204" pitchFamily="34" charset="0"/>
                <a:ea typeface="等线" panose="02010600030101010101" pitchFamily="2" charset="-122"/>
              </a:rPr>
              <a:t>lyr</a:t>
            </a:r>
            <a:r>
              <a:rPr lang="en-US" altLang="zh-CN" dirty="0">
                <a:solidFill>
                  <a:srgbClr val="000000"/>
                </a:solidFill>
                <a:latin typeface="Arial" panose="020B0604020202020204" pitchFamily="34" charset="0"/>
                <a:ea typeface="等线" panose="02010600030101010101" pitchFamily="2" charset="-122"/>
              </a:rPr>
              <a:t> </a:t>
            </a:r>
            <a:r>
              <a:rPr lang="zh-CN" altLang="en-US" dirty="0">
                <a:solidFill>
                  <a:srgbClr val="000000"/>
                </a:solidFill>
                <a:latin typeface="Arial" panose="020B0604020202020204" pitchFamily="34" charset="0"/>
                <a:ea typeface="等线" panose="02010600030101010101" pitchFamily="2" charset="-122"/>
              </a:rPr>
              <a:t>至 </a:t>
            </a:r>
            <a:r>
              <a:rPr lang="en-US" altLang="zh-CN" dirty="0" err="1">
                <a:solidFill>
                  <a:srgbClr val="000000"/>
                </a:solidFill>
                <a:latin typeface="Arial" panose="020B0604020202020204" pitchFamily="34" charset="0"/>
                <a:ea typeface="等线" panose="02010600030101010101" pitchFamily="2" charset="-122"/>
              </a:rPr>
              <a:t>LayerProject</a:t>
            </a:r>
            <a:r>
              <a:rPr lang="en-US" altLang="zh-CN" dirty="0">
                <a:solidFill>
                  <a:srgbClr val="000000"/>
                </a:solidFill>
                <a:latin typeface="Arial" panose="020B0604020202020204" pitchFamily="34" charset="0"/>
                <a:ea typeface="等线" panose="02010600030101010101" pitchFamily="2" charset="-122"/>
              </a:rPr>
              <a:t>/</a:t>
            </a:r>
            <a:r>
              <a:rPr lang="en-US" altLang="zh-CN" dirty="0" err="1">
                <a:solidFill>
                  <a:srgbClr val="000000"/>
                </a:solidFill>
                <a:latin typeface="Arial" panose="020B0604020202020204" pitchFamily="34" charset="0"/>
                <a:ea typeface="等线" panose="02010600030101010101" pitchFamily="2" charset="-122"/>
              </a:rPr>
              <a:t>provided_lib</a:t>
            </a:r>
            <a:endParaRPr lang="en-US" altLang="zh-CN" dirty="0">
              <a:solidFill>
                <a:srgbClr val="000000"/>
              </a:solidFill>
              <a:latin typeface="Arial" panose="020B0604020202020204" pitchFamily="34" charset="0"/>
              <a:ea typeface="等线" panose="02010600030101010101" pitchFamily="2" charset="-122"/>
            </a:endParaRPr>
          </a:p>
          <a:p>
            <a:pPr eaLnBrk="0"/>
            <a:r>
              <a:rPr lang="zh-CN" altLang="en-US" dirty="0">
                <a:solidFill>
                  <a:srgbClr val="000000"/>
                </a:solidFill>
                <a:latin typeface="Arial" panose="020B0604020202020204" pitchFamily="34" charset="0"/>
                <a:ea typeface="等线" panose="02010600030101010101" pitchFamily="2" charset="-122"/>
              </a:rPr>
              <a:t>如果以老旧 层部署模式 将不再把 </a:t>
            </a:r>
            <a:r>
              <a:rPr lang="en-US" altLang="zh-CN" dirty="0">
                <a:solidFill>
                  <a:srgbClr val="000000"/>
                </a:solidFill>
                <a:latin typeface="Arial" panose="020B0604020202020204" pitchFamily="34" charset="0"/>
                <a:ea typeface="等线" panose="02010600030101010101" pitchFamily="2" charset="-122"/>
              </a:rPr>
              <a:t>jar </a:t>
            </a:r>
            <a:r>
              <a:rPr lang="zh-CN" altLang="en-US" dirty="0">
                <a:solidFill>
                  <a:srgbClr val="000000"/>
                </a:solidFill>
                <a:latin typeface="Arial" panose="020B0604020202020204" pitchFamily="34" charset="0"/>
                <a:ea typeface="等线" panose="02010600030101010101" pitchFamily="2" charset="-122"/>
              </a:rPr>
              <a:t>引入用户库</a:t>
            </a:r>
            <a:r>
              <a:rPr lang="en-US" altLang="zh-CN" dirty="0">
                <a:solidFill>
                  <a:srgbClr val="000000"/>
                </a:solidFill>
                <a:latin typeface="Arial" panose="020B0604020202020204" pitchFamily="34" charset="0"/>
                <a:ea typeface="等线" panose="02010600030101010101" pitchFamily="2" charset="-122"/>
              </a:rPr>
              <a:t> </a:t>
            </a:r>
          </a:p>
          <a:p>
            <a:pPr eaLnBrk="0"/>
            <a:endParaRPr lang="en-US" altLang="zh-CN" dirty="0">
              <a:solidFill>
                <a:srgbClr val="000000"/>
              </a:solidFill>
              <a:latin typeface="Arial" panose="020B0604020202020204" pitchFamily="34" charset="0"/>
              <a:ea typeface="等线" panose="02010600030101010101" pitchFamily="2" charset="-122"/>
            </a:endParaRPr>
          </a:p>
          <a:p>
            <a:pPr eaLnBrk="0"/>
            <a:r>
              <a:rPr lang="zh-CN" altLang="en-US" dirty="0">
                <a:solidFill>
                  <a:srgbClr val="000000"/>
                </a:solidFill>
                <a:latin typeface="Arial" panose="020B0604020202020204" pitchFamily="34" charset="0"/>
                <a:ea typeface="等线" panose="02010600030101010101" pitchFamily="2" charset="-122"/>
              </a:rPr>
              <a:t> </a:t>
            </a:r>
            <a:r>
              <a:rPr lang="en-US" altLang="zh-CN" dirty="0">
                <a:solidFill>
                  <a:srgbClr val="000000"/>
                </a:solidFill>
                <a:latin typeface="Arial" panose="020B0604020202020204" pitchFamily="34" charset="0"/>
                <a:ea typeface="等线" panose="02010600030101010101" pitchFamily="2" charset="-122"/>
              </a:rPr>
              <a:t> </a:t>
            </a:r>
          </a:p>
          <a:p>
            <a:pPr eaLnBrk="0"/>
            <a:endParaRPr lang="en-US" altLang="zh-CN" sz="1800" dirty="0">
              <a:solidFill>
                <a:srgbClr val="000000"/>
              </a:solidFill>
              <a:effectLst/>
              <a:latin typeface="Arial" panose="020B0604020202020204" pitchFamily="34" charset="0"/>
              <a:ea typeface="等线" panose="02010600030101010101" pitchFamily="2" charset="-122"/>
            </a:endParaRPr>
          </a:p>
          <a:p>
            <a:pPr eaLnBrk="0"/>
            <a:endParaRPr lang="zh-CN" altLang="zh-CN" sz="1800" dirty="0">
              <a:solidFill>
                <a:srgbClr val="000000"/>
              </a:solidFill>
              <a:effectLst/>
              <a:latin typeface="Arial" panose="020B0604020202020204" pitchFamily="34" charset="0"/>
              <a:ea typeface="等线" panose="02010600030101010101" pitchFamily="2" charset="-122"/>
            </a:endParaRPr>
          </a:p>
        </p:txBody>
      </p:sp>
    </p:spTree>
    <p:extLst>
      <p:ext uri="{BB962C8B-B14F-4D97-AF65-F5344CB8AC3E}">
        <p14:creationId xmlns:p14="http://schemas.microsoft.com/office/powerpoint/2010/main" val="422606156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C2B2295-881A-490B-81F3-66C8B6D555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60"/>
          <a:stretch/>
        </p:blipFill>
        <p:spPr>
          <a:xfrm>
            <a:off x="0" y="0"/>
            <a:ext cx="9153262" cy="5143500"/>
          </a:xfrm>
          <a:prstGeom prst="rect">
            <a:avLst/>
          </a:prstGeom>
          <a:ln>
            <a:solidFill>
              <a:srgbClr val="033E78"/>
            </a:solidFill>
          </a:ln>
        </p:spPr>
      </p:pic>
      <p:sp>
        <p:nvSpPr>
          <p:cNvPr id="7" name="矩形 6"/>
          <p:cNvSpPr/>
          <p:nvPr/>
        </p:nvSpPr>
        <p:spPr>
          <a:xfrm>
            <a:off x="2633008" y="1452721"/>
            <a:ext cx="3877985"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800" dirty="0">
                <a:solidFill>
                  <a:srgbClr val="FFFFFF"/>
                </a:solidFill>
                <a:cs typeface="+mn-ea"/>
                <a:sym typeface="+mn-lt"/>
              </a:rPr>
              <a:t>感谢您的观看</a:t>
            </a:r>
            <a:endParaRPr kumimoji="0" lang="zh-CN" altLang="en-US" sz="4800" b="0" i="0" u="none" strike="noStrike" kern="1200" cap="none" spc="0" normalizeH="0" baseline="0" noProof="0" dirty="0">
              <a:ln>
                <a:noFill/>
              </a:ln>
              <a:solidFill>
                <a:srgbClr val="FFFFFF"/>
              </a:solidFill>
              <a:effectLst/>
              <a:uLnTx/>
              <a:uFillTx/>
              <a:cs typeface="+mn-ea"/>
              <a:sym typeface="+mn-lt"/>
            </a:endParaRPr>
          </a:p>
        </p:txBody>
      </p:sp>
      <p:sp>
        <p:nvSpPr>
          <p:cNvPr id="9" name="矩形 8"/>
          <p:cNvSpPr/>
          <p:nvPr/>
        </p:nvSpPr>
        <p:spPr>
          <a:xfrm>
            <a:off x="3169661" y="987574"/>
            <a:ext cx="280467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FFFFFF"/>
                </a:solidFill>
                <a:effectLst/>
                <a:uLnTx/>
                <a:uFillTx/>
                <a:cs typeface="+mn-ea"/>
                <a:sym typeface="+mn-lt"/>
              </a:rPr>
              <a:t>Network Security </a:t>
            </a:r>
            <a:endParaRPr kumimoji="0" lang="zh-CN" altLang="en-US" sz="2400" b="0" i="0" u="none" strike="noStrike" kern="1200" cap="none" spc="0" normalizeH="0" baseline="0" noProof="0" dirty="0">
              <a:ln>
                <a:noFill/>
              </a:ln>
              <a:solidFill>
                <a:srgbClr val="FFFFFF"/>
              </a:solidFill>
              <a:effectLst/>
              <a:uLnTx/>
              <a:uFillTx/>
              <a:cs typeface="+mn-ea"/>
              <a:sym typeface="+mn-lt"/>
            </a:endParaRPr>
          </a:p>
        </p:txBody>
      </p:sp>
      <p:sp>
        <p:nvSpPr>
          <p:cNvPr id="14" name="矩形 13">
            <a:extLst>
              <a:ext uri="{FF2B5EF4-FFF2-40B4-BE49-F238E27FC236}">
                <a16:creationId xmlns:a16="http://schemas.microsoft.com/office/drawing/2014/main" id="{BE780EE4-09A7-4811-A279-A3D4424F73DD}"/>
              </a:ext>
            </a:extLst>
          </p:cNvPr>
          <p:cNvSpPr/>
          <p:nvPr/>
        </p:nvSpPr>
        <p:spPr>
          <a:xfrm>
            <a:off x="1691680" y="2283718"/>
            <a:ext cx="5760640"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FFFFFF"/>
                </a:solidFill>
                <a:effectLst/>
                <a:uLnTx/>
                <a:uFillTx/>
                <a:cs typeface="+mn-ea"/>
                <a:sym typeface="+mn-lt"/>
              </a:rPr>
              <a:t>Research on 3D Representation Technology of Network Security Visualization Based on Intrusion Detection</a:t>
            </a:r>
          </a:p>
        </p:txBody>
      </p:sp>
    </p:spTree>
    <p:extLst>
      <p:ext uri="{BB962C8B-B14F-4D97-AF65-F5344CB8AC3E}">
        <p14:creationId xmlns:p14="http://schemas.microsoft.com/office/powerpoint/2010/main" val="20937898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961766" y="1331593"/>
            <a:ext cx="7674619"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查看引用列表，增加</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label</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显示</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7" name="图片 6">
            <a:extLst>
              <a:ext uri="{FF2B5EF4-FFF2-40B4-BE49-F238E27FC236}">
                <a16:creationId xmlns:a16="http://schemas.microsoft.com/office/drawing/2014/main" id="{06E534D6-BFCE-BE8F-BF0C-02B9BE4B390D}"/>
              </a:ext>
            </a:extLst>
          </p:cNvPr>
          <p:cNvPicPr>
            <a:picLocks noChangeAspect="1"/>
          </p:cNvPicPr>
          <p:nvPr/>
        </p:nvPicPr>
        <p:blipFill>
          <a:blip r:embed="rId3"/>
          <a:stretch>
            <a:fillRect/>
          </a:stretch>
        </p:blipFill>
        <p:spPr>
          <a:xfrm>
            <a:off x="828390" y="1976533"/>
            <a:ext cx="3813894" cy="2737946"/>
          </a:xfrm>
          <a:prstGeom prst="rect">
            <a:avLst/>
          </a:prstGeom>
        </p:spPr>
      </p:pic>
      <p:pic>
        <p:nvPicPr>
          <p:cNvPr id="9" name="图片 8">
            <a:extLst>
              <a:ext uri="{FF2B5EF4-FFF2-40B4-BE49-F238E27FC236}">
                <a16:creationId xmlns:a16="http://schemas.microsoft.com/office/drawing/2014/main" id="{6330FA9D-1356-AE2D-E763-73A6BBA280FB}"/>
              </a:ext>
            </a:extLst>
          </p:cNvPr>
          <p:cNvPicPr>
            <a:picLocks noChangeAspect="1"/>
          </p:cNvPicPr>
          <p:nvPr/>
        </p:nvPicPr>
        <p:blipFill>
          <a:blip r:embed="rId4"/>
          <a:stretch>
            <a:fillRect/>
          </a:stretch>
        </p:blipFill>
        <p:spPr>
          <a:xfrm>
            <a:off x="5076056" y="2005705"/>
            <a:ext cx="3628173" cy="2787774"/>
          </a:xfrm>
          <a:prstGeom prst="rect">
            <a:avLst/>
          </a:prstGeom>
        </p:spPr>
      </p:pic>
    </p:spTree>
    <p:extLst>
      <p:ext uri="{BB962C8B-B14F-4D97-AF65-F5344CB8AC3E}">
        <p14:creationId xmlns:p14="http://schemas.microsoft.com/office/powerpoint/2010/main" val="243891082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611560" y="1131590"/>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691680" y="974163"/>
            <a:ext cx="8586437" cy="1107996"/>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行列转置支持非主数据源</a:t>
            </a:r>
            <a:endParaRPr lang="en-US"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endParaRPr>
          </a:p>
          <a:p>
            <a:pPr eaLnBrk="0"/>
            <a:r>
              <a:rPr lang="en-US" altLang="zh-CN" sz="1800" spc="-5" dirty="0">
                <a:ln w="5791" cap="sq" cmpd="sng" algn="ctr">
                  <a:solidFill>
                    <a:srgbClr val="000000"/>
                  </a:solidFill>
                  <a:prstDash val="solid"/>
                  <a:bevel/>
                </a:ln>
                <a:effectLst/>
                <a:latin typeface="宋体" panose="02010600030101010101" pitchFamily="2" charset="-122"/>
                <a:cs typeface="宋体" panose="02010600030101010101" pitchFamily="2" charset="-122"/>
              </a:rPr>
              <a:t>GOT </a:t>
            </a:r>
            <a:r>
              <a:rPr lang="en-US" altLang="zh-CN" sz="1800" spc="-5" dirty="0" err="1">
                <a:ln w="5791" cap="sq" cmpd="sng" algn="ctr">
                  <a:solidFill>
                    <a:srgbClr val="000000"/>
                  </a:solidFill>
                  <a:prstDash val="solid"/>
                  <a:bevel/>
                </a:ln>
                <a:effectLst/>
                <a:latin typeface="宋体" panose="02010600030101010101" pitchFamily="2" charset="-122"/>
                <a:cs typeface="宋体" panose="02010600030101010101" pitchFamily="2" charset="-122"/>
              </a:rPr>
              <a:t>DataSource</a:t>
            </a:r>
            <a:r>
              <a:rPr lang="en-US" altLang="zh-CN" sz="1800" spc="-5" dirty="0">
                <a:ln w="5791" cap="sq" cmpd="sng" algn="ctr">
                  <a:solidFill>
                    <a:srgbClr val="000000"/>
                  </a:solidFill>
                  <a:prstDash val="solid"/>
                  <a:bevel/>
                </a:ln>
                <a:effectLst/>
                <a:latin typeface="宋体" panose="02010600030101010101" pitchFamily="2" charset="-122"/>
                <a:cs typeface="宋体" panose="02010600030101010101" pitchFamily="2" charset="-122"/>
              </a:rPr>
              <a:t> </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属性 </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DataSourceType</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新增选项</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Pivot</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a:t>
            </a:r>
            <a:endPar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endParaRPr>
          </a:p>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新增属性</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PivotSource</a:t>
            </a:r>
            <a:endPar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endParaRPr>
          </a:p>
          <a:p>
            <a:pPr eaLnBrk="0"/>
            <a:r>
              <a:rPr lang="en-US" altLang="zh-CN" spc="-5" dirty="0">
                <a:ln w="5791" cap="sq" cmpd="sng" algn="ctr">
                  <a:solidFill>
                    <a:srgbClr val="000000"/>
                  </a:solidFill>
                  <a:prstDash val="solid"/>
                  <a:bevel/>
                </a:ln>
                <a:solidFill>
                  <a:srgbClr val="000000"/>
                </a:solidFill>
                <a:latin typeface="Arial" panose="020B0604020202020204" pitchFamily="34" charset="0"/>
                <a:ea typeface="宋体" panose="02010600030101010101" pitchFamily="2" charset="-122"/>
              </a:rPr>
              <a:t>DataGrid  </a:t>
            </a:r>
            <a:r>
              <a:rPr lang="zh-CN" altLang="en-US" spc="-5" dirty="0">
                <a:ln w="5791" cap="sq" cmpd="sng" algn="ctr">
                  <a:solidFill>
                    <a:srgbClr val="000000"/>
                  </a:solidFill>
                  <a:prstDash val="solid"/>
                  <a:bevel/>
                </a:ln>
                <a:solidFill>
                  <a:srgbClr val="000000"/>
                </a:solidFill>
                <a:latin typeface="Arial" panose="020B0604020202020204" pitchFamily="34" charset="0"/>
                <a:ea typeface="宋体" panose="02010600030101010101" pitchFamily="2" charset="-122"/>
              </a:rPr>
              <a:t>删除属性 </a:t>
            </a:r>
            <a:r>
              <a:rPr lang="en-US" altLang="zh-CN" spc="-5" dirty="0" err="1">
                <a:ln w="5791" cap="sq" cmpd="sng" algn="ctr">
                  <a:solidFill>
                    <a:srgbClr val="000000"/>
                  </a:solidFill>
                  <a:prstDash val="solid"/>
                  <a:bevel/>
                </a:ln>
                <a:solidFill>
                  <a:srgbClr val="000000"/>
                </a:solidFill>
                <a:latin typeface="Arial" panose="020B0604020202020204" pitchFamily="34" charset="0"/>
                <a:ea typeface="宋体" panose="02010600030101010101" pitchFamily="2" charset="-122"/>
              </a:rPr>
              <a:t>PivotColumn</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6" name="图片 5">
            <a:extLst>
              <a:ext uri="{FF2B5EF4-FFF2-40B4-BE49-F238E27FC236}">
                <a16:creationId xmlns:a16="http://schemas.microsoft.com/office/drawing/2014/main" id="{C2F7FBFA-80CB-F261-FA4B-431D2572D327}"/>
              </a:ext>
            </a:extLst>
          </p:cNvPr>
          <p:cNvPicPr>
            <a:picLocks noChangeAspect="1"/>
          </p:cNvPicPr>
          <p:nvPr/>
        </p:nvPicPr>
        <p:blipFill>
          <a:blip r:embed="rId3"/>
          <a:stretch>
            <a:fillRect/>
          </a:stretch>
        </p:blipFill>
        <p:spPr>
          <a:xfrm>
            <a:off x="556084" y="2147111"/>
            <a:ext cx="8172400" cy="1504759"/>
          </a:xfrm>
          <a:prstGeom prst="rect">
            <a:avLst/>
          </a:prstGeom>
        </p:spPr>
      </p:pic>
      <p:pic>
        <p:nvPicPr>
          <p:cNvPr id="10" name="图片 9">
            <a:extLst>
              <a:ext uri="{FF2B5EF4-FFF2-40B4-BE49-F238E27FC236}">
                <a16:creationId xmlns:a16="http://schemas.microsoft.com/office/drawing/2014/main" id="{5B20604F-4C6B-3FE4-08C3-BA456703DDED}"/>
              </a:ext>
            </a:extLst>
          </p:cNvPr>
          <p:cNvPicPr>
            <a:picLocks noChangeAspect="1"/>
          </p:cNvPicPr>
          <p:nvPr/>
        </p:nvPicPr>
        <p:blipFill>
          <a:blip r:embed="rId4"/>
          <a:stretch>
            <a:fillRect/>
          </a:stretch>
        </p:blipFill>
        <p:spPr>
          <a:xfrm>
            <a:off x="611560" y="3579862"/>
            <a:ext cx="7812360" cy="1579939"/>
          </a:xfrm>
          <a:prstGeom prst="rect">
            <a:avLst/>
          </a:prstGeom>
        </p:spPr>
      </p:pic>
    </p:spTree>
    <p:extLst>
      <p:ext uri="{BB962C8B-B14F-4D97-AF65-F5344CB8AC3E}">
        <p14:creationId xmlns:p14="http://schemas.microsoft.com/office/powerpoint/2010/main" val="201271533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339753" y="937333"/>
            <a:ext cx="6264696" cy="830997"/>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导入控制台增加事务范围控制，新增可配置选项 事务范围</a:t>
            </a:r>
            <a:endParaRPr lang="zh-CN" altLang="zh-CN" sz="1800" dirty="0">
              <a:solidFill>
                <a:srgbClr val="000000"/>
              </a:solidFill>
              <a:effectLst/>
              <a:latin typeface="Arial" panose="020B0604020202020204" pitchFamily="34" charset="0"/>
              <a:ea typeface="等线" panose="02010600030101010101" pitchFamily="2" charset="-122"/>
            </a:endParaRPr>
          </a:p>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整体：导入全部数据 要么一起成功 要么一起失败 </a:t>
            </a:r>
            <a:endParaRPr lang="zh-CN" altLang="zh-CN" sz="1800" dirty="0">
              <a:solidFill>
                <a:srgbClr val="000000"/>
              </a:solidFill>
              <a:effectLst/>
              <a:latin typeface="Arial" panose="020B0604020202020204" pitchFamily="34" charset="0"/>
              <a:ea typeface="等线" panose="02010600030101010101" pitchFamily="2" charset="-122"/>
            </a:endParaRPr>
          </a:p>
          <a:p>
            <a:pPr eaLnBrk="0"/>
            <a:r>
              <a:rPr lang="zh-CN" altLang="zh-CN" sz="1800" spc="-5" dirty="0">
                <a:ln w="5791" cap="sq" cmpd="sng" algn="ctr">
                  <a:solidFill>
                    <a:srgbClr val="000000"/>
                  </a:solidFill>
                  <a:prstDash val="solid"/>
                  <a:bevel/>
                </a:ln>
                <a:solidFill>
                  <a:srgbClr val="000000"/>
                </a:solidFill>
                <a:effectLst/>
                <a:latin typeface="Arial" panose="020B0604020202020204" pitchFamily="34" charset="0"/>
                <a:ea typeface="宋体" panose="02010600030101010101" pitchFamily="2" charset="-122"/>
                <a:cs typeface="宋体" panose="02010600030101010101" pitchFamily="2" charset="-122"/>
              </a:rPr>
              <a:t>逐行：单行数据判断 数据报错单行回滚</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6" name="图片 5">
            <a:extLst>
              <a:ext uri="{FF2B5EF4-FFF2-40B4-BE49-F238E27FC236}">
                <a16:creationId xmlns:a16="http://schemas.microsoft.com/office/drawing/2014/main" id="{414BF27F-99BE-EC5C-BD89-65C193D4B043}"/>
              </a:ext>
            </a:extLst>
          </p:cNvPr>
          <p:cNvPicPr>
            <a:picLocks noChangeAspect="1"/>
          </p:cNvPicPr>
          <p:nvPr/>
        </p:nvPicPr>
        <p:blipFill>
          <a:blip r:embed="rId3"/>
          <a:stretch>
            <a:fillRect/>
          </a:stretch>
        </p:blipFill>
        <p:spPr>
          <a:xfrm>
            <a:off x="2731543" y="1872883"/>
            <a:ext cx="3568649" cy="3180753"/>
          </a:xfrm>
          <a:prstGeom prst="rect">
            <a:avLst/>
          </a:prstGeom>
        </p:spPr>
      </p:pic>
    </p:spTree>
    <p:extLst>
      <p:ext uri="{BB962C8B-B14F-4D97-AF65-F5344CB8AC3E}">
        <p14:creationId xmlns:p14="http://schemas.microsoft.com/office/powerpoint/2010/main" val="77922020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142189"/>
            <a:ext cx="6264696" cy="553998"/>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导入控制台 导入历史中增加终止导入功能，事务范围不一样，终止范围不一样，增加预计时间，增加导入时长</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2" name="图片 1">
            <a:extLst>
              <a:ext uri="{FF2B5EF4-FFF2-40B4-BE49-F238E27FC236}">
                <a16:creationId xmlns:a16="http://schemas.microsoft.com/office/drawing/2014/main" id="{0318513B-06EA-E62A-D22F-C40AD9D16FE7}"/>
              </a:ext>
            </a:extLst>
          </p:cNvPr>
          <p:cNvPicPr>
            <a:picLocks noChangeAspect="1"/>
          </p:cNvPicPr>
          <p:nvPr/>
        </p:nvPicPr>
        <p:blipFill>
          <a:blip r:embed="rId3"/>
          <a:stretch>
            <a:fillRect/>
          </a:stretch>
        </p:blipFill>
        <p:spPr>
          <a:xfrm>
            <a:off x="1511889" y="2139702"/>
            <a:ext cx="6258560" cy="1441450"/>
          </a:xfrm>
          <a:prstGeom prst="rect">
            <a:avLst/>
          </a:prstGeom>
        </p:spPr>
      </p:pic>
    </p:spTree>
    <p:extLst>
      <p:ext uri="{BB962C8B-B14F-4D97-AF65-F5344CB8AC3E}">
        <p14:creationId xmlns:p14="http://schemas.microsoft.com/office/powerpoint/2010/main" val="300436755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p>
        </p:txBody>
      </p:sp>
      <p:grpSp>
        <p:nvGrpSpPr>
          <p:cNvPr id="3" name="组合 2"/>
          <p:cNvGrpSpPr/>
          <p:nvPr/>
        </p:nvGrpSpPr>
        <p:grpSpPr>
          <a:xfrm>
            <a:off x="1187624" y="1142189"/>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2195736" y="1142189"/>
            <a:ext cx="6264696" cy="276999"/>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日志增加过期自动删除功能，默认</a:t>
            </a:r>
            <a:r>
              <a:rPr lang="en-US"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30</a:t>
            </a:r>
            <a:r>
              <a:rPr lang="zh-CN" altLang="zh-CN" sz="1800" spc="-5" dirty="0">
                <a:ln w="5791" cap="sq" cmpd="sng" algn="ctr">
                  <a:solidFill>
                    <a:srgbClr val="000000"/>
                  </a:solidFill>
                  <a:prstDash val="solid"/>
                  <a:bevel/>
                </a:ln>
                <a:effectLst/>
                <a:ea typeface="宋体" panose="02010600030101010101" pitchFamily="2" charset="-122"/>
                <a:cs typeface="宋体" panose="02010600030101010101" pitchFamily="2" charset="-122"/>
              </a:rPr>
              <a:t>天，</a:t>
            </a:r>
            <a:r>
              <a:rPr lang="en-US" altLang="zh-CN" sz="1800" spc="-5" dirty="0" err="1">
                <a:ln w="5791" cap="sq" cmpd="sng" algn="ctr">
                  <a:solidFill>
                    <a:srgbClr val="000000"/>
                  </a:solidFill>
                  <a:prstDash val="solid"/>
                  <a:bevel/>
                </a:ln>
                <a:effectLst/>
                <a:ea typeface="宋体" panose="02010600030101010101" pitchFamily="2" charset="-122"/>
                <a:cs typeface="宋体" panose="02010600030101010101" pitchFamily="2" charset="-122"/>
              </a:rPr>
              <a:t>MaxHistoryDay</a:t>
            </a:r>
            <a:endParaRPr lang="zh-CN" altLang="zh-CN" sz="1800" dirty="0">
              <a:solidFill>
                <a:srgbClr val="000000"/>
              </a:solidFill>
              <a:effectLst/>
              <a:latin typeface="Arial" panose="020B0604020202020204" pitchFamily="34" charset="0"/>
              <a:ea typeface="等线" panose="02010600030101010101" pitchFamily="2" charset="-122"/>
            </a:endParaRPr>
          </a:p>
        </p:txBody>
      </p:sp>
      <p:pic>
        <p:nvPicPr>
          <p:cNvPr id="6" name="图片 5">
            <a:extLst>
              <a:ext uri="{FF2B5EF4-FFF2-40B4-BE49-F238E27FC236}">
                <a16:creationId xmlns:a16="http://schemas.microsoft.com/office/drawing/2014/main" id="{580AFA02-EE52-3454-B51B-89B1DDA011C4}"/>
              </a:ext>
            </a:extLst>
          </p:cNvPr>
          <p:cNvPicPr>
            <a:picLocks noChangeAspect="1"/>
          </p:cNvPicPr>
          <p:nvPr/>
        </p:nvPicPr>
        <p:blipFill>
          <a:blip r:embed="rId3"/>
          <a:stretch>
            <a:fillRect/>
          </a:stretch>
        </p:blipFill>
        <p:spPr>
          <a:xfrm>
            <a:off x="1394142" y="1771143"/>
            <a:ext cx="6258560" cy="2933065"/>
          </a:xfrm>
          <a:prstGeom prst="rect">
            <a:avLst/>
          </a:prstGeom>
        </p:spPr>
      </p:pic>
    </p:spTree>
    <p:extLst>
      <p:ext uri="{BB962C8B-B14F-4D97-AF65-F5344CB8AC3E}">
        <p14:creationId xmlns:p14="http://schemas.microsoft.com/office/powerpoint/2010/main" val="288660723"/>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MH_CONTENTSID" val="1283"/>
  <p:tag name="MH_SECTIONID" val="1284,1285,"/>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第一PPT，www.1ppt.com">
  <a:themeElements>
    <a:clrScheme name="自定义 3772">
      <a:dk1>
        <a:srgbClr val="000000"/>
      </a:dk1>
      <a:lt1>
        <a:srgbClr val="FFFFFF"/>
      </a:lt1>
      <a:dk2>
        <a:srgbClr val="000000"/>
      </a:dk2>
      <a:lt2>
        <a:srgbClr val="FFFFFF"/>
      </a:lt2>
      <a:accent1>
        <a:srgbClr val="002166"/>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wbsmpek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effectLst/>
      </a:spPr>
      <a:bodyPr rtlCol="0" anchor="ctr"/>
      <a:lstStyle>
        <a:defPPr algn="ctr" defTabSz="914378">
          <a:defRPr sz="1799">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25709</TotalTime>
  <Words>1271</Words>
  <Application>Microsoft Office PowerPoint</Application>
  <PresentationFormat>全屏显示(16:9)</PresentationFormat>
  <Paragraphs>183</Paragraphs>
  <Slides>44</Slides>
  <Notes>44</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44</vt:i4>
      </vt:variant>
    </vt:vector>
  </HeadingPairs>
  <TitlesOfParts>
    <vt:vector size="50" baseType="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蓝色互联网科技</dc:title>
  <dc:creator>第一PPT</dc:creator>
  <cp:keywords>www.1ppt.com</cp:keywords>
  <dc:description>www.1ppt.com</dc:description>
  <cp:lastModifiedBy>磊 杨</cp:lastModifiedBy>
  <cp:revision>16759</cp:revision>
  <dcterms:created xsi:type="dcterms:W3CDTF">2016-03-09T04:37:28Z</dcterms:created>
  <dcterms:modified xsi:type="dcterms:W3CDTF">2023-09-26T12:21:24Z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KSOTemplateUUID">
    <vt:lpwstr>v1.0_mb_7J/djS8pMEgaEqkMdZiDcg==</vt:lpwstr>
  </property>
</Properties>
</file>