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notesMasterIdLst>
    <p:notesMasterId r:id="rId5"/>
  </p:notesMasterIdLst>
  <p:handoutMasterIdLst>
    <p:handoutMasterId r:id="rId33"/>
  </p:handoutMasterIdLst>
  <p:sldIdLst>
    <p:sldId id="6693" r:id="rId4"/>
    <p:sldId id="6736" r:id="rId6"/>
    <p:sldId id="6699" r:id="rId7"/>
    <p:sldId id="6840" r:id="rId8"/>
    <p:sldId id="6759" r:id="rId9"/>
    <p:sldId id="6798" r:id="rId10"/>
    <p:sldId id="6818" r:id="rId11"/>
    <p:sldId id="6819" r:id="rId12"/>
    <p:sldId id="6841" r:id="rId13"/>
    <p:sldId id="6763" r:id="rId14"/>
    <p:sldId id="6799" r:id="rId15"/>
    <p:sldId id="6842" r:id="rId16"/>
    <p:sldId id="6843" r:id="rId17"/>
    <p:sldId id="6821" r:id="rId18"/>
    <p:sldId id="6807" r:id="rId19"/>
    <p:sldId id="6802" r:id="rId20"/>
    <p:sldId id="6803" r:id="rId21"/>
    <p:sldId id="6804" r:id="rId22"/>
    <p:sldId id="6844" r:id="rId23"/>
    <p:sldId id="6845" r:id="rId24"/>
    <p:sldId id="6846" r:id="rId25"/>
    <p:sldId id="6808" r:id="rId26"/>
    <p:sldId id="6809" r:id="rId27"/>
    <p:sldId id="6847" r:id="rId28"/>
    <p:sldId id="6811" r:id="rId29"/>
    <p:sldId id="6812" r:id="rId30"/>
    <p:sldId id="6813" r:id="rId31"/>
    <p:sldId id="6722" r:id="rId32"/>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2" orient="horz" pos="3240" userDrawn="1">
          <p15:clr>
            <a:srgbClr val="A4A3A4"/>
          </p15:clr>
        </p15:guide>
        <p15:guide id="23" pos="2880" userDrawn="1">
          <p15:clr>
            <a:srgbClr val="A4A3A4"/>
          </p15:clr>
        </p15:guide>
        <p15:guide id="25" orient="horz" pos="524" userDrawn="1">
          <p15:clr>
            <a:srgbClr val="A4A3A4"/>
          </p15:clr>
        </p15:guide>
        <p15:guide id="26" pos="2200" userDrawn="1">
          <p15:clr>
            <a:srgbClr val="A4A3A4"/>
          </p15:clr>
        </p15:guide>
        <p15:guide id="27" orient="horz" pos="2733" userDrawn="1">
          <p15:clr>
            <a:srgbClr val="A4A3A4"/>
          </p15:clr>
        </p15:guide>
        <p15:guide id="29" pos="3787" userDrawn="1">
          <p15:clr>
            <a:srgbClr val="A4A3A4"/>
          </p15:clr>
        </p15:guide>
        <p15:guide id="30" pos="5375" userDrawn="1">
          <p15:clr>
            <a:srgbClr val="A4A3A4"/>
          </p15:clr>
        </p15:guide>
        <p15:guide id="31" pos="385" userDrawn="1">
          <p15:clr>
            <a:srgbClr val="A4A3A4"/>
          </p15:clr>
        </p15:guide>
        <p15:guide id="32" orient="horz" pos="17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6E9D"/>
    <a:srgbClr val="033E78"/>
    <a:srgbClr val="0263A1"/>
    <a:srgbClr val="0089B8"/>
    <a:srgbClr val="0BB0C2"/>
    <a:srgbClr val="F6F6F6"/>
    <a:srgbClr val="F15A24"/>
    <a:srgbClr val="FF402A"/>
    <a:srgbClr val="FED8CD"/>
    <a:srgbClr val="F9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7" autoAdjust="0"/>
    <p:restoredTop sz="95012" autoAdjust="0"/>
  </p:normalViewPr>
  <p:slideViewPr>
    <p:cSldViewPr showGuides="1">
      <p:cViewPr varScale="1">
        <p:scale>
          <a:sx n="88" d="100"/>
          <a:sy n="88" d="100"/>
        </p:scale>
        <p:origin x="676" y="64"/>
      </p:cViewPr>
      <p:guideLst>
        <p:guide orient="horz" pos="3240"/>
        <p:guide pos="2880"/>
        <p:guide orient="horz" pos="524"/>
        <p:guide pos="2200"/>
        <p:guide orient="horz" pos="2733"/>
        <p:guide pos="3787"/>
        <p:guide pos="5375"/>
        <p:guide pos="385"/>
        <p:guide orient="horz" pos="178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46"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tags" Target="tags/tag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Pr>
        <a:solidFill>
          <a:schemeClr val="bg1"/>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4" name="TextBox 3"/>
          <p:cNvSpPr txBox="1"/>
          <p:nvPr userDrawn="1"/>
        </p:nvSpPr>
        <p:spPr>
          <a:xfrm>
            <a:off x="179512" y="494801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5128"/>
            <a:ext cx="9153262" cy="5143500"/>
          </a:xfrm>
          <a:prstGeom prst="rect">
            <a:avLst/>
          </a:prstGeom>
          <a:ln>
            <a:solidFill>
              <a:srgbClr val="033E78"/>
            </a:solidFill>
          </a:ln>
        </p:spPr>
      </p:pic>
      <p:sp>
        <p:nvSpPr>
          <p:cNvPr id="7" name="矩形 6"/>
          <p:cNvSpPr/>
          <p:nvPr/>
        </p:nvSpPr>
        <p:spPr>
          <a:xfrm>
            <a:off x="1337780" y="1764167"/>
            <a:ext cx="6278880" cy="829945"/>
          </a:xfrm>
          <a:prstGeom prst="rect">
            <a:avLst/>
          </a:prstGeom>
        </p:spPr>
        <p:txBody>
          <a:bodyPr wrap="none">
            <a:spAutoFit/>
          </a:bodyPr>
          <a:lstStyle/>
          <a:p>
            <a:r>
              <a:rPr lang="zh-CN" altLang="en-US" sz="4800" dirty="0">
                <a:solidFill>
                  <a:schemeClr val="bg1"/>
                </a:solidFill>
                <a:cs typeface="+mn-ea"/>
              </a:rPr>
              <a:t>框架版本</a:t>
            </a:r>
            <a:r>
              <a:rPr lang="en-US" altLang="zh-CN" sz="4800" dirty="0">
                <a:solidFill>
                  <a:schemeClr val="bg1"/>
                </a:solidFill>
                <a:cs typeface="+mn-ea"/>
              </a:rPr>
              <a:t>3.14</a:t>
            </a:r>
            <a:r>
              <a:rPr lang="zh-CN" altLang="en-US" sz="4800" dirty="0">
                <a:solidFill>
                  <a:schemeClr val="bg1"/>
                </a:solidFill>
                <a:cs typeface="+mn-ea"/>
              </a:rPr>
              <a:t>更新说明</a:t>
            </a:r>
            <a:endParaRPr lang="en-US" altLang="zh-CN" sz="4800" dirty="0">
              <a:solidFill>
                <a:schemeClr val="bg1"/>
              </a:solidFill>
              <a:cs typeface="+mn-ea"/>
            </a:endParaRPr>
          </a:p>
        </p:txBody>
      </p:sp>
      <p:sp>
        <p:nvSpPr>
          <p:cNvPr id="9" name="矩形 8"/>
          <p:cNvSpPr/>
          <p:nvPr/>
        </p:nvSpPr>
        <p:spPr>
          <a:xfrm>
            <a:off x="2411440" y="1032895"/>
            <a:ext cx="3830600" cy="461665"/>
          </a:xfrm>
          <a:prstGeom prst="rect">
            <a:avLst/>
          </a:prstGeom>
        </p:spPr>
        <p:txBody>
          <a:bodyPr wrap="none">
            <a:spAutoFit/>
          </a:bodyPr>
          <a:lstStyle/>
          <a:p>
            <a:r>
              <a:rPr lang="en-US" altLang="zh-CN" sz="2400" dirty="0">
                <a:solidFill>
                  <a:schemeClr val="bg1"/>
                </a:solidFill>
                <a:cs typeface="+mn-ea"/>
                <a:sym typeface="+mn-lt"/>
              </a:rPr>
              <a:t>Framework Optimization</a:t>
            </a:r>
            <a:endParaRPr lang="zh-CN" altLang="en-US" sz="2400" dirty="0">
              <a:solidFill>
                <a:schemeClr val="bg1"/>
              </a:solidFill>
              <a:cs typeface="+mn-ea"/>
              <a:sym typeface="+mn-lt"/>
            </a:endParaRPr>
          </a:p>
        </p:txBody>
      </p:sp>
      <p:grpSp>
        <p:nvGrpSpPr>
          <p:cNvPr id="10" name="组合 9"/>
          <p:cNvGrpSpPr/>
          <p:nvPr/>
        </p:nvGrpSpPr>
        <p:grpSpPr>
          <a:xfrm>
            <a:off x="3743722" y="3651870"/>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chemeClr val="accent1"/>
                </a:solidFill>
                <a:cs typeface="+mn-ea"/>
                <a:sym typeface="+mn-lt"/>
              </a:endParaRPr>
            </a:p>
          </p:txBody>
        </p:sp>
        <p:sp>
          <p:nvSpPr>
            <p:cNvPr id="13" name="矩形 12"/>
            <p:cNvSpPr/>
            <p:nvPr/>
          </p:nvSpPr>
          <p:spPr>
            <a:xfrm>
              <a:off x="760944" y="2836989"/>
              <a:ext cx="780984" cy="261610"/>
            </a:xfrm>
            <a:prstGeom prst="rect">
              <a:avLst/>
            </a:prstGeom>
            <a:noFill/>
          </p:spPr>
          <p:txBody>
            <a:bodyPr wrap="none">
              <a:spAutoFit/>
            </a:bodyPr>
            <a:lstStyle/>
            <a:p>
              <a:pPr algn="ctr"/>
              <a:r>
                <a:rPr lang="en-US" altLang="zh-CN" sz="1100" dirty="0">
                  <a:solidFill>
                    <a:srgbClr val="033E78"/>
                  </a:solidFill>
                  <a:cs typeface="+mn-ea"/>
                  <a:sym typeface="+mn-lt"/>
                </a:rPr>
                <a:t>GONGQI</a:t>
              </a:r>
              <a:endParaRPr lang="zh-CN" altLang="en-US" sz="1100" dirty="0">
                <a:solidFill>
                  <a:srgbClr val="033E78"/>
                </a:solidFill>
                <a:cs typeface="+mn-ea"/>
                <a:sym typeface="+mn-lt"/>
              </a:endParaRPr>
            </a:p>
          </p:txBody>
        </p:sp>
      </p:grpSp>
      <p:sp>
        <p:nvSpPr>
          <p:cNvPr id="14" name="矩形 13"/>
          <p:cNvSpPr/>
          <p:nvPr/>
        </p:nvSpPr>
        <p:spPr>
          <a:xfrm>
            <a:off x="1403647" y="2808900"/>
            <a:ext cx="5760640" cy="415498"/>
          </a:xfrm>
          <a:prstGeom prst="rect">
            <a:avLst/>
          </a:prstGeom>
        </p:spPr>
        <p:txBody>
          <a:bodyPr wrap="square">
            <a:spAutoFit/>
          </a:bodyPr>
          <a:lstStyle/>
          <a:p>
            <a:pPr algn="ctr"/>
            <a:r>
              <a:rPr lang="en-US" altLang="zh-CN" sz="1050" dirty="0">
                <a:solidFill>
                  <a:schemeClr val="bg1"/>
                </a:solidFill>
                <a:cs typeface="+mn-ea"/>
                <a:sym typeface="+mn-lt"/>
              </a:rPr>
              <a:t>Systematic analysis and optimization of each link of the system, the other is the bottleneck analysis and optimization of a single system.</a:t>
            </a:r>
            <a:endParaRPr lang="en-US" altLang="zh-CN" sz="105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315614"/>
            <a:ext cx="6264696"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导入控制台导入异常时的提示说明</a:t>
            </a:r>
            <a:endPar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endParaRPr>
          </a:p>
        </p:txBody>
      </p:sp>
      <p:grpSp>
        <p:nvGrpSpPr>
          <p:cNvPr id="2" name="组合 1"/>
          <p:cNvGrpSpPr/>
          <p:nvPr/>
        </p:nvGrpSpPr>
        <p:grpSpPr>
          <a:xfrm>
            <a:off x="1187624" y="2499742"/>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nvSpPr>
        <p:spPr>
          <a:xfrm>
            <a:off x="2195736" y="2629988"/>
            <a:ext cx="5976664" cy="645160"/>
          </a:xfrm>
          <a:prstGeom prst="rect">
            <a:avLst/>
          </a:prstGeom>
          <a:noFill/>
        </p:spPr>
        <p:txBody>
          <a:bodyPr wrap="square">
            <a:spAutoFit/>
          </a:bodyPr>
          <a:lstStyle/>
          <a:p>
            <a:pPr eaLnBrk="0"/>
            <a:r>
              <a:rPr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FormType为Lookup的画面formbase文件，不再自动生成异常方法签名</a:t>
            </a:r>
            <a:endParaRPr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 name="组合 10"/>
          <p:cNvGrpSpPr/>
          <p:nvPr/>
        </p:nvGrpSpPr>
        <p:grpSpPr>
          <a:xfrm>
            <a:off x="1182970" y="3673408"/>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194438" y="3852029"/>
            <a:ext cx="4572000" cy="368300"/>
          </a:xfrm>
          <a:prstGeom prst="rect">
            <a:avLst/>
          </a:prstGeom>
          <a:noFill/>
        </p:spPr>
        <p:txBody>
          <a:bodyPr wrap="square">
            <a:spAutoFit/>
          </a:bodyPr>
          <a:lstStyle/>
          <a:p>
            <a:pPr eaLnBrk="0"/>
            <a:r>
              <a:rPr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在线调用Job只支持层类型Job的问题</a:t>
            </a:r>
            <a:endParaRPr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315614"/>
            <a:ext cx="6264696" cy="276860"/>
          </a:xfrm>
          <a:prstGeom prst="rect">
            <a:avLst/>
          </a:prstGeom>
          <a:noFill/>
        </p:spPr>
        <p:txBody>
          <a:bodyPr wrap="square" lIns="0" tIns="0" rIns="0" bIns="0" rtlCol="0">
            <a:spAutoFit/>
            <a:scene3d>
              <a:camera prst="orthographicFront"/>
              <a:lightRig rig="threePt" dir="t"/>
            </a:scene3d>
            <a:sp3d contourW="12700"/>
          </a:bodyPr>
          <a:lstStyle/>
          <a:p>
            <a:pPr eaLnBrk="0"/>
            <a:r>
              <a:rPr altLang="zh-CN" sz="1800" spc="-5">
                <a:ln w="5791" cap="sq" cmpd="sng" algn="ctr">
                  <a:solidFill>
                    <a:srgbClr val="000000"/>
                  </a:solidFill>
                  <a:prstDash val="solid"/>
                  <a:bevel/>
                </a:ln>
                <a:solidFill>
                  <a:srgbClr val="000000"/>
                </a:solidFill>
                <a:effectLst/>
                <a:cs typeface="宋体" panose="02010600030101010101" pitchFamily="2" charset="-122"/>
              </a:rPr>
              <a:t>Sys层令牌如果不填失效日期就永久失效问题</a:t>
            </a:r>
            <a:endParaRPr altLang="zh-CN" sz="1800" spc="-5">
              <a:ln w="5791" cap="sq" cmpd="sng" algn="ctr">
                <a:solidFill>
                  <a:srgbClr val="000000"/>
                </a:solidFill>
                <a:prstDash val="solid"/>
                <a:bevel/>
              </a:ln>
              <a:solidFill>
                <a:srgbClr val="000000"/>
              </a:solidFill>
              <a:effectLst/>
              <a:cs typeface="宋体" panose="02010600030101010101" pitchFamily="2" charset="-122"/>
            </a:endParaRPr>
          </a:p>
        </p:txBody>
      </p:sp>
      <p:grpSp>
        <p:nvGrpSpPr>
          <p:cNvPr id="2" name="组合 1"/>
          <p:cNvGrpSpPr/>
          <p:nvPr/>
        </p:nvGrpSpPr>
        <p:grpSpPr>
          <a:xfrm>
            <a:off x="1212851" y="2499742"/>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nvSpPr>
        <p:spPr>
          <a:xfrm>
            <a:off x="2190750" y="2642870"/>
            <a:ext cx="5451475" cy="368300"/>
          </a:xfrm>
          <a:prstGeom prst="rect">
            <a:avLst/>
          </a:prstGeom>
          <a:noFill/>
        </p:spPr>
        <p:txBody>
          <a:bodyPr wrap="square">
            <a:spAutoFit/>
          </a:bodyPr>
          <a:lstStyle/>
          <a:p>
            <a:pPr eaLnBrk="0"/>
            <a:r>
              <a:rPr altLang="zh-CN"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报表打印如果找不到对应报表 提示将更友好</a:t>
            </a:r>
            <a:endParaRPr altLang="zh-CN"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 name="组合 10"/>
          <p:cNvGrpSpPr/>
          <p:nvPr/>
        </p:nvGrpSpPr>
        <p:grpSpPr>
          <a:xfrm>
            <a:off x="1182970" y="3673408"/>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190656" y="3817223"/>
            <a:ext cx="6624736" cy="368300"/>
          </a:xfrm>
          <a:prstGeom prst="rect">
            <a:avLst/>
          </a:prstGeom>
          <a:noFill/>
        </p:spPr>
        <p:txBody>
          <a:bodyPr wrap="square">
            <a:spAutoFit/>
          </a:bodyPr>
          <a:lstStyle/>
          <a:p>
            <a:pPr eaLnBrk="0"/>
            <a:r>
              <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rPr>
              <a:t>优化GOT菜单顺序与画面显示的准确性</a:t>
            </a:r>
            <a:endPar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315614"/>
            <a:ext cx="6264696" cy="276860"/>
          </a:xfrm>
          <a:prstGeom prst="rect">
            <a:avLst/>
          </a:prstGeom>
          <a:noFill/>
        </p:spPr>
        <p:txBody>
          <a:bodyPr wrap="square" lIns="0" tIns="0" rIns="0" bIns="0" rtlCol="0">
            <a:spAutoFit/>
            <a:scene3d>
              <a:camera prst="orthographicFront"/>
              <a:lightRig rig="threePt" dir="t"/>
            </a:scene3d>
            <a:sp3d contourW="12700"/>
          </a:bodyPr>
          <a:lstStyle/>
          <a:p>
            <a:pPr eaLnBrk="0"/>
            <a:r>
              <a:rPr altLang="zh-CN" sz="1800" spc="-5">
                <a:ln w="5791" cap="sq" cmpd="sng" algn="ctr">
                  <a:solidFill>
                    <a:srgbClr val="000000"/>
                  </a:solidFill>
                  <a:prstDash val="solid"/>
                  <a:bevel/>
                </a:ln>
                <a:solidFill>
                  <a:srgbClr val="000000"/>
                </a:solidFill>
                <a:effectLst/>
                <a:cs typeface="宋体" panose="02010600030101010101" pitchFamily="2" charset="-122"/>
              </a:rPr>
              <a:t>Pugin Radio 逻辑 使其更加合理</a:t>
            </a:r>
            <a:endParaRPr altLang="zh-CN" sz="1800" spc="-5">
              <a:ln w="5791" cap="sq" cmpd="sng" algn="ctr">
                <a:solidFill>
                  <a:srgbClr val="000000"/>
                </a:solidFill>
                <a:prstDash val="solid"/>
                <a:bevel/>
              </a:ln>
              <a:solidFill>
                <a:srgbClr val="000000"/>
              </a:solidFill>
              <a:effectLst/>
              <a:cs typeface="宋体" panose="02010600030101010101" pitchFamily="2" charset="-122"/>
            </a:endParaRPr>
          </a:p>
        </p:txBody>
      </p:sp>
      <p:grpSp>
        <p:nvGrpSpPr>
          <p:cNvPr id="2" name="组合 1"/>
          <p:cNvGrpSpPr/>
          <p:nvPr/>
        </p:nvGrpSpPr>
        <p:grpSpPr>
          <a:xfrm>
            <a:off x="1212851" y="2499742"/>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nvSpPr>
        <p:spPr>
          <a:xfrm>
            <a:off x="2190750" y="2642870"/>
            <a:ext cx="5451475" cy="368300"/>
          </a:xfrm>
          <a:prstGeom prst="rect">
            <a:avLst/>
          </a:prstGeom>
          <a:noFill/>
        </p:spPr>
        <p:txBody>
          <a:bodyPr wrap="square">
            <a:spAutoFit/>
          </a:bodyPr>
          <a:lstStyle/>
          <a:p>
            <a:pPr eaLnBrk="0"/>
            <a:r>
              <a:rPr altLang="zh-CN"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针对app、plg、ext的前端资源请求失败问题</a:t>
            </a:r>
            <a:endParaRPr altLang="zh-CN"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 name="组合 10"/>
          <p:cNvGrpSpPr/>
          <p:nvPr/>
        </p:nvGrpSpPr>
        <p:grpSpPr>
          <a:xfrm>
            <a:off x="1182970" y="3673408"/>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195736" y="3723878"/>
            <a:ext cx="6624736" cy="645160"/>
          </a:xfrm>
          <a:prstGeom prst="rect">
            <a:avLst/>
          </a:prstGeom>
          <a:noFill/>
        </p:spPr>
        <p:txBody>
          <a:bodyPr wrap="square">
            <a:spAutoFit/>
          </a:bodyPr>
          <a:lstStyle/>
          <a:p>
            <a:pPr eaLnBrk="0"/>
            <a:r>
              <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rPr>
              <a:t>资源匿名访问ResourceUtils支持正则匹配，正式资源、临时资源</a:t>
            </a:r>
            <a:endPar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2" name="组合 1"/>
          <p:cNvGrpSpPr/>
          <p:nvPr/>
        </p:nvGrpSpPr>
        <p:grpSpPr>
          <a:xfrm>
            <a:off x="1259841" y="1491362"/>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nvSpPr>
        <p:spPr>
          <a:xfrm>
            <a:off x="2339975" y="1635125"/>
            <a:ext cx="5451475" cy="368300"/>
          </a:xfrm>
          <a:prstGeom prst="rect">
            <a:avLst/>
          </a:prstGeom>
          <a:noFill/>
        </p:spPr>
        <p:txBody>
          <a:bodyPr wrap="square">
            <a:spAutoFit/>
          </a:bodyPr>
          <a:lstStyle/>
          <a:p>
            <a:pPr eaLnBrk="0"/>
            <a:r>
              <a:rPr altLang="zh-CN"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debug为</a:t>
            </a:r>
            <a:r>
              <a:rPr lang="en-US"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true</a:t>
            </a:r>
            <a:r>
              <a:rPr altLang="zh-CN"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也访问接口时也增加校验是否暴露</a:t>
            </a:r>
            <a:endParaRPr altLang="zh-CN"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 name="组合 10"/>
          <p:cNvGrpSpPr/>
          <p:nvPr/>
        </p:nvGrpSpPr>
        <p:grpSpPr>
          <a:xfrm>
            <a:off x="1259805" y="3075873"/>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文本框 8"/>
          <p:cNvSpPr txBox="1"/>
          <p:nvPr/>
        </p:nvSpPr>
        <p:spPr>
          <a:xfrm>
            <a:off x="2267585" y="3223895"/>
            <a:ext cx="5451475" cy="368300"/>
          </a:xfrm>
          <a:prstGeom prst="rect">
            <a:avLst/>
          </a:prstGeom>
          <a:noFill/>
        </p:spPr>
        <p:txBody>
          <a:bodyPr wrap="square">
            <a:spAutoFit/>
          </a:bodyPr>
          <a:p>
            <a:pPr eaLnBrk="0"/>
            <a:r>
              <a:rPr altLang="zh-CN"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init方法增加重置RecId为0</a:t>
            </a:r>
            <a:endParaRPr altLang="zh-CN"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sp>
        <p:nvSpPr>
          <p:cNvPr id="6" name="文本框 5"/>
          <p:cNvSpPr txBox="1"/>
          <p:nvPr/>
        </p:nvSpPr>
        <p:spPr>
          <a:xfrm>
            <a:off x="3923928" y="2499742"/>
            <a:ext cx="4896544" cy="369332"/>
          </a:xfrm>
          <a:prstGeom prst="rect">
            <a:avLst/>
          </a:prstGeom>
          <a:noFill/>
        </p:spPr>
        <p:txBody>
          <a:bodyPr wrap="square" rtlCol="0">
            <a:spAutoFit/>
          </a:bodyPr>
          <a:lstStyle/>
          <a:p>
            <a:r>
              <a:rPr lang="zh-CN" altLang="en-US" dirty="0"/>
              <a:t>。。。。</a:t>
            </a:r>
            <a:endParaRPr lang="zh-CN" altLang="en-US" dirty="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9262" y="0"/>
            <a:ext cx="9153262" cy="5143500"/>
          </a:xfrm>
          <a:prstGeom prst="rect">
            <a:avLst/>
          </a:prstGeom>
          <a:ln>
            <a:noFill/>
          </a:ln>
        </p:spPr>
      </p:pic>
      <p:sp>
        <p:nvSpPr>
          <p:cNvPr id="7" name="矩形 6"/>
          <p:cNvSpPr/>
          <p:nvPr/>
        </p:nvSpPr>
        <p:spPr>
          <a:xfrm>
            <a:off x="3419872" y="1776971"/>
            <a:ext cx="4680520" cy="7835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500" dirty="0">
                <a:solidFill>
                  <a:srgbClr val="FFFFFF"/>
                </a:solidFill>
                <a:cs typeface="+mn-ea"/>
                <a:sym typeface="+mn-lt"/>
              </a:rPr>
              <a:t>GOT</a:t>
            </a:r>
            <a:r>
              <a:rPr lang="zh-CN" altLang="en-US" sz="4500" dirty="0">
                <a:solidFill>
                  <a:srgbClr val="FFFFFF"/>
                </a:solidFill>
                <a:cs typeface="+mn-ea"/>
                <a:sym typeface="+mn-lt"/>
              </a:rPr>
              <a:t>插件</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339752" y="2571750"/>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02</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315614"/>
            <a:ext cx="6264696"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dirty="0">
                <a:solidFill>
                  <a:srgbClr val="000000"/>
                </a:solidFill>
                <a:effectLst/>
                <a:latin typeface="Arial" panose="020B0604020202020204" pitchFamily="34" charset="0"/>
                <a:ea typeface="等线" panose="02010600030101010101" pitchFamily="2" charset="-122"/>
              </a:rPr>
              <a:t>范式定义</a:t>
            </a:r>
            <a:r>
              <a:rPr lang="zh-CN" altLang="zh-CN" sz="1800" dirty="0">
                <a:solidFill>
                  <a:srgbClr val="000000"/>
                </a:solidFill>
                <a:effectLst/>
                <a:latin typeface="Arial" panose="020B0604020202020204" pitchFamily="34" charset="0"/>
                <a:ea typeface="等线" panose="02010600030101010101" pitchFamily="2" charset="-122"/>
              </a:rPr>
              <a:t>调整</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2195830" y="1708150"/>
            <a:ext cx="5455285" cy="323342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pic>
        <p:nvPicPr>
          <p:cNvPr id="6" name="图片 5"/>
          <p:cNvPicPr>
            <a:picLocks noChangeAspect="1"/>
          </p:cNvPicPr>
          <p:nvPr/>
        </p:nvPicPr>
        <p:blipFill>
          <a:blip r:embed="rId1"/>
          <a:stretch>
            <a:fillRect/>
          </a:stretch>
        </p:blipFill>
        <p:spPr>
          <a:xfrm>
            <a:off x="2124075" y="1131570"/>
            <a:ext cx="5455920" cy="381381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315614"/>
            <a:ext cx="6264696" cy="276860"/>
          </a:xfrm>
          <a:prstGeom prst="rect">
            <a:avLst/>
          </a:prstGeom>
          <a:noFill/>
        </p:spPr>
        <p:txBody>
          <a:bodyPr wrap="square" lIns="0" tIns="0" rIns="0" bIns="0" rtlCol="0">
            <a:spAutoFit/>
            <a:scene3d>
              <a:camera prst="orthographicFront"/>
              <a:lightRig rig="threePt" dir="t"/>
            </a:scene3d>
            <a:sp3d contourW="12700"/>
          </a:bodyPr>
          <a:lstStyle/>
          <a:p>
            <a:pPr eaLnBrk="0"/>
            <a:r>
              <a:rPr altLang="zh-CN" sz="1800" spc="-5" dirty="0">
                <a:ln w="5791" cap="sq" cmpd="sng" algn="ctr">
                  <a:solidFill>
                    <a:srgbClr val="000000"/>
                  </a:solidFill>
                  <a:prstDash val="solid"/>
                  <a:bevel/>
                </a:ln>
                <a:solidFill>
                  <a:srgbClr val="000000"/>
                </a:solidFill>
                <a:effectLst/>
                <a:cs typeface="宋体" panose="02010600030101010101" pitchFamily="2" charset="-122"/>
              </a:rPr>
              <a:t>GOT右键方法要支持拖拽改变区块大小</a:t>
            </a:r>
            <a:endParaRPr altLang="zh-CN" sz="1800" spc="-5" dirty="0">
              <a:ln w="5791" cap="sq" cmpd="sng" algn="ctr">
                <a:solidFill>
                  <a:srgbClr val="000000"/>
                </a:solidFill>
                <a:prstDash val="solid"/>
                <a:bevel/>
              </a:ln>
              <a:solidFill>
                <a:srgbClr val="000000"/>
              </a:solidFill>
              <a:effectLst/>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1907540" y="1797685"/>
            <a:ext cx="5838825" cy="311086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315614"/>
            <a:ext cx="6264696" cy="830580"/>
          </a:xfrm>
          <a:prstGeom prst="rect">
            <a:avLst/>
          </a:prstGeom>
          <a:noFill/>
        </p:spPr>
        <p:txBody>
          <a:bodyPr wrap="square" lIns="0" tIns="0" rIns="0" bIns="0" rtlCol="0">
            <a:spAutoFit/>
            <a:scene3d>
              <a:camera prst="orthographicFront"/>
              <a:lightRig rig="threePt" dir="t"/>
            </a:scene3d>
            <a:sp3d contourW="12700"/>
          </a:bodyPr>
          <a:lstStyle/>
          <a:p>
            <a:pPr eaLnBrk="0"/>
            <a:r>
              <a:rPr altLang="zh-CN" sz="1800" spc="-5">
                <a:ln w="5791" cap="sq" cmpd="sng" algn="ctr">
                  <a:solidFill>
                    <a:srgbClr val="000000"/>
                  </a:solidFill>
                  <a:prstDash val="solid"/>
                  <a:bevel/>
                </a:ln>
                <a:solidFill>
                  <a:srgbClr val="000000"/>
                </a:solidFill>
                <a:effectLst/>
                <a:cs typeface="宋体" panose="02010600030101010101" pitchFamily="2" charset="-122"/>
              </a:rPr>
              <a:t>层链升级对于上层调整字段长度或精度，可能会导致数据校验错误</a:t>
            </a:r>
            <a:endParaRPr altLang="zh-CN" sz="1800" spc="-5">
              <a:ln w="5791" cap="sq" cmpd="sng" algn="ctr">
                <a:solidFill>
                  <a:srgbClr val="000000"/>
                </a:solidFill>
                <a:prstDash val="solid"/>
                <a:bevel/>
              </a:ln>
              <a:solidFill>
                <a:srgbClr val="000000"/>
              </a:solidFill>
              <a:effectLst/>
              <a:cs typeface="宋体" panose="02010600030101010101" pitchFamily="2" charset="-122"/>
            </a:endParaRPr>
          </a:p>
          <a:p>
            <a:pPr eaLnBrk="0"/>
            <a:endParaRPr altLang="zh-CN" sz="1800" spc="-5">
              <a:ln w="5791" cap="sq" cmpd="sng" algn="ctr">
                <a:solidFill>
                  <a:srgbClr val="000000"/>
                </a:solidFill>
                <a:prstDash val="solid"/>
                <a:bevel/>
              </a:ln>
              <a:solidFill>
                <a:srgbClr val="000000"/>
              </a:solidFill>
              <a:effectLst/>
              <a:cs typeface="宋体" panose="02010600030101010101" pitchFamily="2" charset="-122"/>
            </a:endParaRPr>
          </a:p>
        </p:txBody>
      </p:sp>
      <p:grpSp>
        <p:nvGrpSpPr>
          <p:cNvPr id="2" name="组合 1"/>
          <p:cNvGrpSpPr/>
          <p:nvPr/>
        </p:nvGrpSpPr>
        <p:grpSpPr>
          <a:xfrm>
            <a:off x="1212851" y="2499742"/>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nvSpPr>
        <p:spPr>
          <a:xfrm>
            <a:off x="2190750" y="2642870"/>
            <a:ext cx="5451475" cy="368300"/>
          </a:xfrm>
          <a:prstGeom prst="rect">
            <a:avLst/>
          </a:prstGeom>
          <a:noFill/>
        </p:spPr>
        <p:txBody>
          <a:bodyPr wrap="square">
            <a:spAutoFit/>
          </a:bodyPr>
          <a:lstStyle/>
          <a:p>
            <a:pPr eaLnBrk="0"/>
            <a:r>
              <a:rPr altLang="zh-CN" spc="-5">
                <a:ln w="5791" cap="sq" cmpd="sng" algn="ctr">
                  <a:solidFill>
                    <a:srgbClr val="000000"/>
                  </a:solidFill>
                  <a:prstDash val="solid"/>
                  <a:bevel/>
                </a:ln>
                <a:solidFill>
                  <a:srgbClr val="000000"/>
                </a:solidFill>
                <a:effectLst/>
                <a:cs typeface="宋体" panose="02010600030101010101" pitchFamily="2" charset="-122"/>
                <a:sym typeface="+mn-ea"/>
              </a:rPr>
              <a:t>层链升级版本匹配增加进度信息</a:t>
            </a:r>
            <a:endParaRPr altLang="zh-CN"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 name="组合 10"/>
          <p:cNvGrpSpPr/>
          <p:nvPr/>
        </p:nvGrpSpPr>
        <p:grpSpPr>
          <a:xfrm>
            <a:off x="1182970" y="3673408"/>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195736" y="3723878"/>
            <a:ext cx="6624736" cy="368300"/>
          </a:xfrm>
          <a:prstGeom prst="rect">
            <a:avLst/>
          </a:prstGeom>
          <a:noFill/>
        </p:spPr>
        <p:txBody>
          <a:bodyPr wrap="square">
            <a:spAutoFit/>
          </a:bodyPr>
          <a:lstStyle/>
          <a:p>
            <a:pPr eaLnBrk="0"/>
            <a:r>
              <a:rPr altLang="zh-CN" spc="-5">
                <a:ln w="5791" cap="sq" cmpd="sng" algn="ctr">
                  <a:solidFill>
                    <a:srgbClr val="000000"/>
                  </a:solidFill>
                  <a:prstDash val="solid"/>
                  <a:bevel/>
                </a:ln>
                <a:solidFill>
                  <a:srgbClr val="000000"/>
                </a:solidFill>
                <a:effectLst/>
                <a:cs typeface="宋体" panose="02010600030101010101" pitchFamily="2" charset="-122"/>
                <a:sym typeface="+mn-ea"/>
              </a:rPr>
              <a:t>层链升级的内容分析弹出的进度框的标题改成内容分析</a:t>
            </a:r>
            <a:endPar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19057" y="0"/>
            <a:ext cx="9153262" cy="5143500"/>
          </a:xfrm>
          <a:prstGeom prst="rect">
            <a:avLst/>
          </a:prstGeom>
          <a:ln>
            <a:noFill/>
          </a:ln>
        </p:spPr>
      </p:pic>
      <p:sp>
        <p:nvSpPr>
          <p:cNvPr id="7" name="矩形 6"/>
          <p:cNvSpPr/>
          <p:nvPr/>
        </p:nvSpPr>
        <p:spPr>
          <a:xfrm>
            <a:off x="2748423" y="1714912"/>
            <a:ext cx="3647152"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500" dirty="0">
                <a:solidFill>
                  <a:srgbClr val="FFFFFF"/>
                </a:solidFill>
                <a:cs typeface="+mn-ea"/>
                <a:sym typeface="+mn-lt"/>
              </a:rPr>
              <a:t>框架更新优化</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01</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315614"/>
            <a:ext cx="6264696" cy="553720"/>
          </a:xfrm>
          <a:prstGeom prst="rect">
            <a:avLst/>
          </a:prstGeom>
          <a:noFill/>
        </p:spPr>
        <p:txBody>
          <a:bodyPr wrap="square" lIns="0" tIns="0" rIns="0" bIns="0" rtlCol="0">
            <a:spAutoFit/>
            <a:scene3d>
              <a:camera prst="orthographicFront"/>
              <a:lightRig rig="threePt" dir="t"/>
            </a:scene3d>
            <a:sp3d contourW="12700"/>
          </a:bodyPr>
          <a:lstStyle/>
          <a:p>
            <a:pPr eaLnBrk="0"/>
            <a:r>
              <a:rPr altLang="zh-CN" sz="1800" spc="-5">
                <a:ln w="5791" cap="sq" cmpd="sng" algn="ctr">
                  <a:solidFill>
                    <a:srgbClr val="000000"/>
                  </a:solidFill>
                  <a:prstDash val="solid"/>
                  <a:bevel/>
                </a:ln>
                <a:solidFill>
                  <a:srgbClr val="000000"/>
                </a:solidFill>
                <a:effectLst/>
                <a:cs typeface="宋体" panose="02010600030101010101" pitchFamily="2" charset="-122"/>
              </a:rPr>
              <a:t>层链升级对于属性增减高亮显示</a:t>
            </a:r>
            <a:endParaRPr altLang="zh-CN" sz="1800" spc="-5">
              <a:ln w="5791" cap="sq" cmpd="sng" algn="ctr">
                <a:solidFill>
                  <a:srgbClr val="000000"/>
                </a:solidFill>
                <a:prstDash val="solid"/>
                <a:bevel/>
              </a:ln>
              <a:solidFill>
                <a:srgbClr val="000000"/>
              </a:solidFill>
              <a:effectLst/>
              <a:cs typeface="宋体" panose="02010600030101010101" pitchFamily="2" charset="-122"/>
            </a:endParaRPr>
          </a:p>
          <a:p>
            <a:pPr eaLnBrk="0"/>
            <a:endParaRPr altLang="zh-CN" sz="1800" spc="-5">
              <a:ln w="5791" cap="sq" cmpd="sng" algn="ctr">
                <a:solidFill>
                  <a:srgbClr val="000000"/>
                </a:solidFill>
                <a:prstDash val="solid"/>
                <a:bevel/>
              </a:ln>
              <a:solidFill>
                <a:srgbClr val="000000"/>
              </a:solidFill>
              <a:effectLst/>
              <a:cs typeface="宋体" panose="02010600030101010101" pitchFamily="2" charset="-122"/>
            </a:endParaRPr>
          </a:p>
        </p:txBody>
      </p:sp>
      <p:grpSp>
        <p:nvGrpSpPr>
          <p:cNvPr id="2" name="组合 1"/>
          <p:cNvGrpSpPr/>
          <p:nvPr/>
        </p:nvGrpSpPr>
        <p:grpSpPr>
          <a:xfrm>
            <a:off x="1212851" y="2499742"/>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nvSpPr>
        <p:spPr>
          <a:xfrm>
            <a:off x="2190750" y="2642870"/>
            <a:ext cx="5451475" cy="645160"/>
          </a:xfrm>
          <a:prstGeom prst="rect">
            <a:avLst/>
          </a:prstGeom>
          <a:noFill/>
        </p:spPr>
        <p:txBody>
          <a:bodyPr wrap="square">
            <a:spAutoFit/>
          </a:bodyPr>
          <a:lstStyle/>
          <a:p>
            <a:pPr eaLnBrk="0"/>
            <a:r>
              <a:rPr altLang="zh-CN" spc="-5">
                <a:ln w="5791" cap="sq" cmpd="sng" algn="ctr">
                  <a:solidFill>
                    <a:srgbClr val="000000"/>
                  </a:solidFill>
                  <a:prstDash val="solid"/>
                  <a:bevel/>
                </a:ln>
                <a:solidFill>
                  <a:srgbClr val="000000"/>
                </a:solidFill>
                <a:effectLst/>
                <a:cs typeface="宋体" panose="02010600030101010101" pitchFamily="2" charset="-122"/>
                <a:sym typeface="+mn-ea"/>
              </a:rPr>
              <a:t>层链升级失败导致数据库结构不一致，提示差异，并询问是否要自动拟合，支持看差异详情</a:t>
            </a:r>
            <a:endParaRPr altLang="zh-CN" sz="1800" spc="-5">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 name="组合 10"/>
          <p:cNvGrpSpPr/>
          <p:nvPr/>
        </p:nvGrpSpPr>
        <p:grpSpPr>
          <a:xfrm>
            <a:off x="1182970" y="3673408"/>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195736" y="3817223"/>
            <a:ext cx="6624736" cy="368300"/>
          </a:xfrm>
          <a:prstGeom prst="rect">
            <a:avLst/>
          </a:prstGeom>
          <a:noFill/>
        </p:spPr>
        <p:txBody>
          <a:bodyPr wrap="square">
            <a:spAutoFit/>
          </a:bodyPr>
          <a:lstStyle/>
          <a:p>
            <a:pPr eaLnBrk="0"/>
            <a:r>
              <a:rPr altLang="zh-CN" spc="-5">
                <a:ln w="5791" cap="sq" cmpd="sng" algn="ctr">
                  <a:solidFill>
                    <a:srgbClr val="000000"/>
                  </a:solidFill>
                  <a:prstDash val="solid"/>
                  <a:bevel/>
                </a:ln>
                <a:solidFill>
                  <a:srgbClr val="000000"/>
                </a:solidFill>
                <a:effectLst/>
                <a:cs typeface="宋体" panose="02010600030101010101" pitchFamily="2" charset="-122"/>
                <a:sym typeface="+mn-ea"/>
              </a:rPr>
              <a:t>层链升级由于classes占用会导致拟合错误</a:t>
            </a:r>
            <a:endPar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257425" y="1315720"/>
            <a:ext cx="6203315" cy="276860"/>
          </a:xfrm>
          <a:prstGeom prst="rect">
            <a:avLst/>
          </a:prstGeom>
          <a:noFill/>
        </p:spPr>
        <p:txBody>
          <a:bodyPr wrap="square" lIns="0" tIns="0" rIns="0" bIns="0" rtlCol="0">
            <a:spAutoFit/>
            <a:scene3d>
              <a:camera prst="orthographicFront"/>
              <a:lightRig rig="threePt" dir="t"/>
            </a:scene3d>
            <a:sp3d contourW="12700"/>
          </a:bodyPr>
          <a:lstStyle/>
          <a:p>
            <a:pPr eaLnBrk="0"/>
            <a:r>
              <a:rPr altLang="zh-CN" sz="1800" spc="-5">
                <a:ln w="5791" cap="sq" cmpd="sng" algn="ctr">
                  <a:solidFill>
                    <a:srgbClr val="000000"/>
                  </a:solidFill>
                  <a:prstDash val="solid"/>
                  <a:bevel/>
                </a:ln>
                <a:solidFill>
                  <a:srgbClr val="000000"/>
                </a:solidFill>
                <a:effectLst/>
                <a:cs typeface="宋体" panose="02010600030101010101" pitchFamily="2" charset="-122"/>
              </a:rPr>
              <a:t>编辑范围的应用、插件下拉的顺序固定</a:t>
            </a:r>
            <a:endParaRPr altLang="zh-CN" sz="1800" spc="-5">
              <a:ln w="5791" cap="sq" cmpd="sng" algn="ctr">
                <a:solidFill>
                  <a:srgbClr val="000000"/>
                </a:solidFill>
                <a:prstDash val="solid"/>
                <a:bevel/>
              </a:ln>
              <a:solidFill>
                <a:srgbClr val="000000"/>
              </a:solidFill>
              <a:effectLst/>
              <a:cs typeface="宋体" panose="02010600030101010101" pitchFamily="2" charset="-122"/>
            </a:endParaRPr>
          </a:p>
        </p:txBody>
      </p:sp>
      <p:grpSp>
        <p:nvGrpSpPr>
          <p:cNvPr id="2" name="组合 1"/>
          <p:cNvGrpSpPr/>
          <p:nvPr/>
        </p:nvGrpSpPr>
        <p:grpSpPr>
          <a:xfrm>
            <a:off x="1212851" y="2499742"/>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nvSpPr>
        <p:spPr>
          <a:xfrm>
            <a:off x="2190750" y="2642870"/>
            <a:ext cx="5451475" cy="368300"/>
          </a:xfrm>
          <a:prstGeom prst="rect">
            <a:avLst/>
          </a:prstGeom>
          <a:noFill/>
        </p:spPr>
        <p:txBody>
          <a:bodyPr wrap="square">
            <a:spAutoFit/>
          </a:bodyPr>
          <a:lstStyle/>
          <a:p>
            <a:pPr eaLnBrk="0"/>
            <a:r>
              <a:rPr altLang="zh-CN" spc="-5">
                <a:ln w="5791" cap="sq" cmpd="sng" algn="ctr">
                  <a:solidFill>
                    <a:srgbClr val="000000"/>
                  </a:solidFill>
                  <a:prstDash val="solid"/>
                  <a:bevel/>
                </a:ln>
                <a:solidFill>
                  <a:srgbClr val="000000"/>
                </a:solidFill>
                <a:effectLst/>
                <a:cs typeface="宋体" panose="02010600030101010101" pitchFamily="2" charset="-122"/>
                <a:sym typeface="+mn-ea"/>
              </a:rPr>
              <a:t>新增字段关键字校验</a:t>
            </a:r>
            <a:endParaRPr altLang="zh-CN" spc="-5">
              <a:ln w="5791" cap="sq" cmpd="sng" algn="ctr">
                <a:solidFill>
                  <a:srgbClr val="000000"/>
                </a:solidFill>
                <a:prstDash val="solid"/>
                <a:bevel/>
              </a:ln>
              <a:solidFill>
                <a:srgbClr val="000000"/>
              </a:solidFill>
              <a:effectLst/>
              <a:cs typeface="宋体" panose="02010600030101010101" pitchFamily="2" charset="-122"/>
              <a:sym typeface="+mn-ea"/>
            </a:endParaRPr>
          </a:p>
        </p:txBody>
      </p:sp>
      <p:grpSp>
        <p:nvGrpSpPr>
          <p:cNvPr id="11" name="组合 10"/>
          <p:cNvGrpSpPr/>
          <p:nvPr/>
        </p:nvGrpSpPr>
        <p:grpSpPr>
          <a:xfrm>
            <a:off x="1182970" y="3673408"/>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195736" y="3817223"/>
            <a:ext cx="6624736" cy="368300"/>
          </a:xfrm>
          <a:prstGeom prst="rect">
            <a:avLst/>
          </a:prstGeom>
          <a:noFill/>
        </p:spPr>
        <p:txBody>
          <a:bodyPr wrap="square">
            <a:spAutoFit/>
          </a:bodyPr>
          <a:lstStyle/>
          <a:p>
            <a:pPr eaLnBrk="0"/>
            <a:r>
              <a:rPr altLang="zh-CN" spc="-5">
                <a:ln w="5791" cap="sq" cmpd="sng" algn="ctr">
                  <a:solidFill>
                    <a:srgbClr val="000000"/>
                  </a:solidFill>
                  <a:prstDash val="solid"/>
                  <a:bevel/>
                </a:ln>
                <a:solidFill>
                  <a:srgbClr val="000000"/>
                </a:solidFill>
                <a:effectLst/>
                <a:cs typeface="宋体" panose="02010600030101010101" pitchFamily="2" charset="-122"/>
                <a:sym typeface="+mn-ea"/>
              </a:rPr>
              <a:t>部分字段类型 Defalut 属性不生效问题</a:t>
            </a:r>
            <a:endParaRPr altLang="zh-CN" spc="-5">
              <a:ln w="5791" cap="sq" cmpd="sng" algn="ctr">
                <a:solidFill>
                  <a:srgbClr val="000000"/>
                </a:solidFill>
                <a:prstDash val="solid"/>
                <a:bevel/>
              </a:ln>
              <a:solidFill>
                <a:srgbClr val="000000"/>
              </a:solidFill>
              <a:effectLst/>
              <a:cs typeface="宋体" panose="02010600030101010101" pitchFamily="2" charset="-122"/>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9262" y="0"/>
            <a:ext cx="9153262" cy="5143500"/>
          </a:xfrm>
          <a:prstGeom prst="rect">
            <a:avLst/>
          </a:prstGeom>
          <a:ln>
            <a:noFill/>
          </a:ln>
        </p:spPr>
      </p:pic>
      <p:sp>
        <p:nvSpPr>
          <p:cNvPr id="7" name="矩形 6"/>
          <p:cNvSpPr/>
          <p:nvPr/>
        </p:nvSpPr>
        <p:spPr>
          <a:xfrm>
            <a:off x="3419872" y="1776971"/>
            <a:ext cx="4680520" cy="7835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500" dirty="0">
                <a:solidFill>
                  <a:srgbClr val="FFFFFF"/>
                </a:solidFill>
                <a:cs typeface="+mn-ea"/>
                <a:sym typeface="+mn-lt"/>
              </a:rPr>
              <a:t>JDT</a:t>
            </a:r>
            <a:r>
              <a:rPr lang="zh-CN" altLang="en-US" sz="4500" dirty="0">
                <a:solidFill>
                  <a:srgbClr val="FFFFFF"/>
                </a:solidFill>
                <a:cs typeface="+mn-ea"/>
                <a:sym typeface="+mn-lt"/>
              </a:rPr>
              <a:t>插件</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339752" y="2571750"/>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a:t>
              </a:r>
              <a:r>
                <a:rPr lang="en-US" altLang="zh-CN" sz="1100" dirty="0">
                  <a:solidFill>
                    <a:srgbClr val="033E78"/>
                  </a:solidFill>
                  <a:cs typeface="+mn-ea"/>
                  <a:sym typeface="+mn-lt"/>
                </a:rPr>
                <a:t>3</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2" name="组合 1"/>
          <p:cNvGrpSpPr/>
          <p:nvPr/>
        </p:nvGrpSpPr>
        <p:grpSpPr>
          <a:xfrm>
            <a:off x="1182970" y="1059582"/>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nvSpPr>
        <p:spPr>
          <a:xfrm>
            <a:off x="2267744" y="1109170"/>
            <a:ext cx="6408712" cy="645160"/>
          </a:xfrm>
          <a:prstGeom prst="rect">
            <a:avLst/>
          </a:prstGeom>
          <a:noFill/>
        </p:spPr>
        <p:txBody>
          <a:bodyPr wrap="square">
            <a:spAutoFit/>
          </a:bodyPr>
          <a:lstStyle/>
          <a:p>
            <a:pPr eaLnBrk="0"/>
            <a:r>
              <a:rPr altLang="zh-CN" sz="1800" spc="-5" dirty="0">
                <a:ln w="5791" cap="sq" cmpd="sng" algn="ctr">
                  <a:solidFill>
                    <a:srgbClr val="000000"/>
                  </a:solidFill>
                  <a:prstDash val="solid"/>
                  <a:bevel/>
                </a:ln>
                <a:effectLst/>
                <a:cs typeface="宋体" panose="02010600030101010101" pitchFamily="2" charset="-122"/>
              </a:rPr>
              <a:t>HQL语法检查异步检查，如果表名或字段名不对，不用点开文件即可检查</a:t>
            </a:r>
            <a:endParaRPr altLang="zh-CN" sz="1800" spc="-5" dirty="0">
              <a:ln w="5791" cap="sq" cmpd="sng" algn="ctr">
                <a:solidFill>
                  <a:srgbClr val="000000"/>
                </a:solidFill>
                <a:prstDash val="solid"/>
                <a:bevel/>
              </a:ln>
              <a:effectLst/>
              <a:cs typeface="宋体" panose="02010600030101010101" pitchFamily="2" charset="-122"/>
            </a:endParaRPr>
          </a:p>
        </p:txBody>
      </p:sp>
      <p:grpSp>
        <p:nvGrpSpPr>
          <p:cNvPr id="11" name="组合 10"/>
          <p:cNvGrpSpPr/>
          <p:nvPr/>
        </p:nvGrpSpPr>
        <p:grpSpPr>
          <a:xfrm>
            <a:off x="1182970" y="2504479"/>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355627" y="2647716"/>
            <a:ext cx="6624736" cy="368300"/>
          </a:xfrm>
          <a:prstGeom prst="rect">
            <a:avLst/>
          </a:prstGeom>
          <a:noFill/>
        </p:spPr>
        <p:txBody>
          <a:bodyPr wrap="square">
            <a:spAutoFit/>
          </a:bodyPr>
          <a:lstStyle/>
          <a:p>
            <a:pPr eaLnBrk="0"/>
            <a:r>
              <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rPr>
              <a:t>HQL提示与检查支持labalda表达式</a:t>
            </a:r>
            <a:endPar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endParaRPr>
          </a:p>
        </p:txBody>
      </p:sp>
      <p:grpSp>
        <p:nvGrpSpPr>
          <p:cNvPr id="6" name="组合 5"/>
          <p:cNvGrpSpPr/>
          <p:nvPr/>
        </p:nvGrpSpPr>
        <p:grpSpPr>
          <a:xfrm>
            <a:off x="1182970" y="4011910"/>
            <a:ext cx="655806" cy="655806"/>
            <a:chOff x="1336777" y="2215111"/>
            <a:chExt cx="1103576" cy="1103576"/>
          </a:xfrm>
        </p:grpSpPr>
        <p:sp>
          <p:nvSpPr>
            <p:cNvPr id="9" name="椭圆 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7" name="文本框 16"/>
          <p:cNvSpPr txBox="1"/>
          <p:nvPr/>
        </p:nvSpPr>
        <p:spPr>
          <a:xfrm>
            <a:off x="2356195" y="4155147"/>
            <a:ext cx="6624736" cy="368300"/>
          </a:xfrm>
          <a:prstGeom prst="rect">
            <a:avLst/>
          </a:prstGeom>
          <a:noFill/>
        </p:spPr>
        <p:txBody>
          <a:bodyPr wrap="square">
            <a:spAutoFit/>
          </a:bodyPr>
          <a:lstStyle/>
          <a:p>
            <a:pPr eaLnBrk="0"/>
            <a:r>
              <a:rPr spc="-5" dirty="0">
                <a:ln w="5791" cap="sq" cmpd="sng" algn="ctr">
                  <a:solidFill>
                    <a:srgbClr val="000000"/>
                  </a:solidFill>
                  <a:prstDash val="solid"/>
                  <a:bevel/>
                </a:ln>
                <a:solidFill>
                  <a:srgbClr val="000000"/>
                </a:solidFill>
                <a:latin typeface="Arial" panose="020B0604020202020204" pitchFamily="34" charset="0"/>
                <a:ea typeface="宋体" panose="02010600030101010101" pitchFamily="2" charset="-122"/>
              </a:rPr>
              <a:t>JAVA文件过大 保存 之后未响应问题</a:t>
            </a:r>
            <a:endParaRPr spc="-5" dirty="0">
              <a:ln w="5791" cap="sq" cmpd="sng" algn="ctr">
                <a:solidFill>
                  <a:srgbClr val="000000"/>
                </a:solidFill>
                <a:prstDash val="solid"/>
                <a:bevel/>
              </a:ln>
              <a:solidFill>
                <a:srgbClr val="000000"/>
              </a:solidFill>
              <a:latin typeface="Arial" panose="020B0604020202020204" pitchFamily="34" charset="0"/>
              <a:ea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2" name="组合 1"/>
          <p:cNvGrpSpPr/>
          <p:nvPr/>
        </p:nvGrpSpPr>
        <p:grpSpPr>
          <a:xfrm>
            <a:off x="1182970" y="1059582"/>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nvSpPr>
        <p:spPr>
          <a:xfrm>
            <a:off x="2267744" y="1109170"/>
            <a:ext cx="6408712" cy="368300"/>
          </a:xfrm>
          <a:prstGeom prst="rect">
            <a:avLst/>
          </a:prstGeom>
          <a:noFill/>
        </p:spPr>
        <p:txBody>
          <a:bodyPr wrap="square">
            <a:spAutoFit/>
          </a:bodyPr>
          <a:lstStyle/>
          <a:p>
            <a:pPr eaLnBrk="0"/>
            <a:r>
              <a:rPr altLang="zh-CN" sz="1800" spc="-5" dirty="0">
                <a:ln w="5791" cap="sq" cmpd="sng" algn="ctr">
                  <a:solidFill>
                    <a:srgbClr val="000000"/>
                  </a:solidFill>
                  <a:prstDash val="solid"/>
                  <a:bevel/>
                </a:ln>
                <a:effectLst/>
                <a:cs typeface="宋体" panose="02010600030101010101" pitchFamily="2" charset="-122"/>
              </a:rPr>
              <a:t>数据库拟合的结构同步有时候会漏掉，需要点多遍问题</a:t>
            </a:r>
            <a:endParaRPr altLang="zh-CN" sz="1800" spc="-5" dirty="0">
              <a:ln w="5791" cap="sq" cmpd="sng" algn="ctr">
                <a:solidFill>
                  <a:srgbClr val="000000"/>
                </a:solidFill>
                <a:prstDash val="solid"/>
                <a:bevel/>
              </a:ln>
              <a:effectLst/>
              <a:cs typeface="宋体" panose="02010600030101010101" pitchFamily="2" charset="-122"/>
            </a:endParaRPr>
          </a:p>
        </p:txBody>
      </p:sp>
      <p:grpSp>
        <p:nvGrpSpPr>
          <p:cNvPr id="11" name="组合 10"/>
          <p:cNvGrpSpPr/>
          <p:nvPr/>
        </p:nvGrpSpPr>
        <p:grpSpPr>
          <a:xfrm>
            <a:off x="1182970" y="2504479"/>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339752" y="2647716"/>
            <a:ext cx="6624736" cy="368300"/>
          </a:xfrm>
          <a:prstGeom prst="rect">
            <a:avLst/>
          </a:prstGeom>
          <a:noFill/>
        </p:spPr>
        <p:txBody>
          <a:bodyPr wrap="square">
            <a:spAutoFit/>
          </a:bodyPr>
          <a:lstStyle/>
          <a:p>
            <a:pPr eaLnBrk="0"/>
            <a:r>
              <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rPr>
              <a:t>JDT SVN provide_lib不要版本控制，包括eclipse配置文件</a:t>
            </a:r>
            <a:endPar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endParaRPr>
          </a:p>
        </p:txBody>
      </p:sp>
      <p:grpSp>
        <p:nvGrpSpPr>
          <p:cNvPr id="6" name="组合 5"/>
          <p:cNvGrpSpPr/>
          <p:nvPr/>
        </p:nvGrpSpPr>
        <p:grpSpPr>
          <a:xfrm>
            <a:off x="1182970" y="4011910"/>
            <a:ext cx="655806" cy="655806"/>
            <a:chOff x="1336777" y="2215111"/>
            <a:chExt cx="1103576" cy="1103576"/>
          </a:xfrm>
        </p:grpSpPr>
        <p:sp>
          <p:nvSpPr>
            <p:cNvPr id="9" name="椭圆 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7" name="文本框 16"/>
          <p:cNvSpPr txBox="1"/>
          <p:nvPr/>
        </p:nvSpPr>
        <p:spPr>
          <a:xfrm>
            <a:off x="2356195" y="4155147"/>
            <a:ext cx="6624736" cy="368300"/>
          </a:xfrm>
          <a:prstGeom prst="rect">
            <a:avLst/>
          </a:prstGeom>
          <a:noFill/>
        </p:spPr>
        <p:txBody>
          <a:bodyPr wrap="square">
            <a:spAutoFit/>
          </a:bodyPr>
          <a:lstStyle/>
          <a:p>
            <a:pPr eaLnBrk="0"/>
            <a:r>
              <a:rPr spc="-5" dirty="0">
                <a:ln w="5791" cap="sq" cmpd="sng" algn="ctr">
                  <a:solidFill>
                    <a:srgbClr val="000000"/>
                  </a:solidFill>
                  <a:prstDash val="solid"/>
                  <a:bevel/>
                </a:ln>
                <a:solidFill>
                  <a:srgbClr val="000000"/>
                </a:solidFill>
                <a:latin typeface="Arial" panose="020B0604020202020204" pitchFamily="34" charset="0"/>
                <a:ea typeface="宋体" panose="02010600030101010101" pitchFamily="2" charset="-122"/>
              </a:rPr>
              <a:t>数据库拟合界面打开居中显示</a:t>
            </a:r>
            <a:endParaRPr spc="-5" dirty="0">
              <a:ln w="5791" cap="sq" cmpd="sng" algn="ctr">
                <a:solidFill>
                  <a:srgbClr val="000000"/>
                </a:solidFill>
                <a:prstDash val="solid"/>
                <a:bevel/>
              </a:ln>
              <a:solidFill>
                <a:srgbClr val="000000"/>
              </a:solidFill>
              <a:latin typeface="Arial" panose="020B0604020202020204" pitchFamily="34" charset="0"/>
              <a:ea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0"/>
            <a:ext cx="9153262" cy="5143500"/>
          </a:xfrm>
          <a:prstGeom prst="rect">
            <a:avLst/>
          </a:prstGeom>
          <a:ln>
            <a:noFill/>
          </a:ln>
        </p:spPr>
      </p:pic>
      <p:sp>
        <p:nvSpPr>
          <p:cNvPr id="7" name="矩形 6"/>
          <p:cNvSpPr/>
          <p:nvPr/>
        </p:nvSpPr>
        <p:spPr>
          <a:xfrm>
            <a:off x="3419872" y="1776971"/>
            <a:ext cx="4680520"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500" b="0" i="0" u="none" strike="noStrike" kern="1200" cap="none" spc="0" normalizeH="0" baseline="0" noProof="0" dirty="0">
                <a:ln>
                  <a:noFill/>
                </a:ln>
                <a:solidFill>
                  <a:srgbClr val="FFFFFF"/>
                </a:solidFill>
                <a:effectLst/>
                <a:uLnTx/>
                <a:uFillTx/>
                <a:cs typeface="+mn-ea"/>
                <a:sym typeface="+mn-lt"/>
              </a:rPr>
              <a:t>    OS</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339752" y="2571750"/>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a:t>
              </a:r>
              <a:r>
                <a:rPr lang="en-US" altLang="zh-CN" sz="1100" dirty="0">
                  <a:solidFill>
                    <a:srgbClr val="033E78"/>
                  </a:solidFill>
                  <a:cs typeface="+mn-ea"/>
                  <a:sym typeface="+mn-lt"/>
                </a:rPr>
                <a:t>3</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2" name="组合 1"/>
          <p:cNvGrpSpPr/>
          <p:nvPr/>
        </p:nvGrpSpPr>
        <p:grpSpPr>
          <a:xfrm>
            <a:off x="1182970" y="1059582"/>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nvSpPr>
        <p:spPr>
          <a:xfrm>
            <a:off x="2339752" y="1245590"/>
            <a:ext cx="6408712" cy="368300"/>
          </a:xfrm>
          <a:prstGeom prst="rect">
            <a:avLst/>
          </a:prstGeom>
          <a:noFill/>
        </p:spPr>
        <p:txBody>
          <a:bodyPr wrap="square">
            <a:spAutoFit/>
          </a:bodyPr>
          <a:lstStyle/>
          <a:p>
            <a:pPr eaLnBrk="0"/>
            <a:r>
              <a:rPr altLang="zh-CN" sz="1800" spc="-5" dirty="0">
                <a:ln w="5791" cap="sq" cmpd="sng" algn="ctr">
                  <a:solidFill>
                    <a:srgbClr val="000000"/>
                  </a:solidFill>
                  <a:prstDash val="solid"/>
                  <a:bevel/>
                </a:ln>
                <a:effectLst/>
                <a:cs typeface="宋体" panose="02010600030101010101" pitchFamily="2" charset="-122"/>
              </a:rPr>
              <a:t>授权管理UI功能调整</a:t>
            </a:r>
            <a:endParaRPr altLang="zh-CN" sz="1800" spc="-5" dirty="0">
              <a:ln w="5791" cap="sq" cmpd="sng" algn="ctr">
                <a:solidFill>
                  <a:srgbClr val="000000"/>
                </a:solidFill>
                <a:prstDash val="solid"/>
                <a:bevel/>
              </a:ln>
              <a:effectLst/>
              <a:cs typeface="宋体" panose="02010600030101010101" pitchFamily="2" charset="-122"/>
            </a:endParaRPr>
          </a:p>
        </p:txBody>
      </p:sp>
      <p:grpSp>
        <p:nvGrpSpPr>
          <p:cNvPr id="11" name="组合 10"/>
          <p:cNvGrpSpPr/>
          <p:nvPr/>
        </p:nvGrpSpPr>
        <p:grpSpPr>
          <a:xfrm>
            <a:off x="1182970" y="2504479"/>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339752" y="2647716"/>
            <a:ext cx="6624736" cy="368300"/>
          </a:xfrm>
          <a:prstGeom prst="rect">
            <a:avLst/>
          </a:prstGeom>
          <a:noFill/>
        </p:spPr>
        <p:txBody>
          <a:bodyPr wrap="square">
            <a:spAutoFit/>
          </a:bodyPr>
          <a:lstStyle/>
          <a:p>
            <a:pPr eaLnBrk="0"/>
            <a:r>
              <a:rPr sz="1800" spc="-5" dirty="0">
                <a:ln w="5791" cap="sq" cmpd="sng" algn="ctr">
                  <a:solidFill>
                    <a:srgbClr val="000000"/>
                  </a:solidFill>
                  <a:prstDash val="solid"/>
                  <a:bevel/>
                </a:ln>
                <a:effectLst/>
                <a:cs typeface="宋体" panose="02010600030101010101" pitchFamily="2" charset="-122"/>
              </a:rPr>
              <a:t>商店基于授权管理策略进行权限控制</a:t>
            </a:r>
            <a:endParaRPr sz="1800" spc="-5" dirty="0">
              <a:ln w="5791" cap="sq" cmpd="sng" algn="ctr">
                <a:solidFill>
                  <a:srgbClr val="000000"/>
                </a:solidFill>
                <a:prstDash val="solid"/>
                <a:bevel/>
              </a:ln>
              <a:effectLst/>
              <a:cs typeface="宋体" panose="02010600030101010101" pitchFamily="2" charset="-122"/>
            </a:endParaRPr>
          </a:p>
        </p:txBody>
      </p:sp>
      <p:grpSp>
        <p:nvGrpSpPr>
          <p:cNvPr id="3" name="组合 2"/>
          <p:cNvGrpSpPr/>
          <p:nvPr/>
        </p:nvGrpSpPr>
        <p:grpSpPr>
          <a:xfrm>
            <a:off x="1182970" y="379588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文本框 8"/>
          <p:cNvSpPr txBox="1"/>
          <p:nvPr/>
        </p:nvSpPr>
        <p:spPr>
          <a:xfrm>
            <a:off x="2286000" y="3773523"/>
            <a:ext cx="4572000" cy="368300"/>
          </a:xfrm>
          <a:prstGeom prst="rect">
            <a:avLst/>
          </a:prstGeom>
          <a:noFill/>
        </p:spPr>
        <p:txBody>
          <a:bodyPr wrap="square">
            <a:spAutoFit/>
          </a:bodyPr>
          <a:lstStyle/>
          <a:p>
            <a:pPr eaLnBrk="0"/>
            <a:r>
              <a:rPr sz="1800" spc="-5" dirty="0">
                <a:ln w="5791" cap="sq" cmpd="sng" algn="ctr">
                  <a:solidFill>
                    <a:srgbClr val="000000"/>
                  </a:solidFill>
                  <a:prstDash val="solid"/>
                  <a:bevel/>
                </a:ln>
                <a:effectLst/>
                <a:cs typeface="宋体" panose="02010600030101010101" pitchFamily="2" charset="-122"/>
              </a:rPr>
              <a:t>部分OS系统功能缺少显示图标问题</a:t>
            </a:r>
            <a:endParaRPr sz="1800" spc="-5" dirty="0">
              <a:ln w="5791" cap="sq" cmpd="sng" algn="ctr">
                <a:solidFill>
                  <a:srgbClr val="000000"/>
                </a:solidFill>
                <a:prstDash val="solid"/>
                <a:bevel/>
              </a:ln>
              <a:effectLst/>
              <a:cs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2" name="组合 1"/>
          <p:cNvGrpSpPr/>
          <p:nvPr/>
        </p:nvGrpSpPr>
        <p:grpSpPr>
          <a:xfrm>
            <a:off x="1182970" y="907182"/>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nvSpPr>
        <p:spPr>
          <a:xfrm>
            <a:off x="2231740" y="1069057"/>
            <a:ext cx="6408712" cy="368300"/>
          </a:xfrm>
          <a:prstGeom prst="rect">
            <a:avLst/>
          </a:prstGeom>
          <a:noFill/>
        </p:spPr>
        <p:txBody>
          <a:bodyPr wrap="square">
            <a:spAutoFit/>
          </a:bodyPr>
          <a:lstStyle/>
          <a:p>
            <a:pPr eaLnBrk="0"/>
            <a:r>
              <a:rPr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部分OS功能调整为系统域APP</a:t>
            </a:r>
            <a:endParaRPr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2195830" y="1563370"/>
            <a:ext cx="4186555" cy="348107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0"/>
            <a:ext cx="9153262" cy="5143500"/>
          </a:xfrm>
          <a:prstGeom prst="rect">
            <a:avLst/>
          </a:prstGeom>
          <a:ln>
            <a:solidFill>
              <a:srgbClr val="033E78"/>
            </a:solidFill>
          </a:ln>
        </p:spPr>
      </p:pic>
      <p:sp>
        <p:nvSpPr>
          <p:cNvPr id="7" name="矩形 6"/>
          <p:cNvSpPr/>
          <p:nvPr/>
        </p:nvSpPr>
        <p:spPr>
          <a:xfrm>
            <a:off x="2633008" y="1452721"/>
            <a:ext cx="3877985"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dirty="0">
                <a:solidFill>
                  <a:srgbClr val="FFFFFF"/>
                </a:solidFill>
                <a:cs typeface="+mn-ea"/>
                <a:sym typeface="+mn-lt"/>
              </a:rPr>
              <a:t>感谢您的观看</a:t>
            </a:r>
            <a:endParaRPr kumimoji="0" lang="zh-CN" altLang="en-US" sz="4800" b="0" i="0" u="none" strike="noStrike" kern="1200" cap="none" spc="0" normalizeH="0" baseline="0" noProof="0" dirty="0">
              <a:ln>
                <a:noFill/>
              </a:ln>
              <a:solidFill>
                <a:srgbClr val="FFFFFF"/>
              </a:solidFill>
              <a:effectLst/>
              <a:uLnTx/>
              <a:uFillTx/>
              <a:cs typeface="+mn-ea"/>
              <a:sym typeface="+mn-lt"/>
            </a:endParaRPr>
          </a:p>
        </p:txBody>
      </p:sp>
      <p:sp>
        <p:nvSpPr>
          <p:cNvPr id="9" name="矩形 8"/>
          <p:cNvSpPr/>
          <p:nvPr/>
        </p:nvSpPr>
        <p:spPr>
          <a:xfrm>
            <a:off x="3169661" y="987574"/>
            <a:ext cx="280467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cs typeface="+mn-ea"/>
                <a:sym typeface="+mn-lt"/>
              </a:rPr>
              <a:t>Network Security </a:t>
            </a:r>
            <a:endParaRPr kumimoji="0" lang="zh-CN" altLang="en-US" sz="2400" b="0" i="0" u="none" strike="noStrike" kern="1200" cap="none" spc="0" normalizeH="0" baseline="0" noProof="0" dirty="0">
              <a:ln>
                <a:noFill/>
              </a:ln>
              <a:solidFill>
                <a:srgbClr val="FFFFFF"/>
              </a:solidFill>
              <a:effectLst/>
              <a:uLnTx/>
              <a:uFillTx/>
              <a:cs typeface="+mn-ea"/>
              <a:sym typeface="+mn-lt"/>
            </a:endParaRPr>
          </a:p>
        </p:txBody>
      </p:sp>
      <p:sp>
        <p:nvSpPr>
          <p:cNvPr id="14" name="矩形 13"/>
          <p:cNvSpPr/>
          <p:nvPr/>
        </p:nvSpPr>
        <p:spPr>
          <a:xfrm>
            <a:off x="1691680" y="2283718"/>
            <a:ext cx="5760640"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FFFFF"/>
                </a:solidFill>
                <a:effectLst/>
                <a:uLnTx/>
                <a:uFillTx/>
                <a:cs typeface="+mn-ea"/>
                <a:sym typeface="+mn-lt"/>
              </a:rPr>
              <a:t>Research on 3D Representation Technology of Network Security Visualization Based on Intrusion Detection</a:t>
            </a:r>
            <a:endParaRPr kumimoji="0" lang="en-US" altLang="zh-CN" sz="1050" b="0" i="0" u="none" strike="noStrike" kern="1200" cap="none" spc="0" normalizeH="0" baseline="0" noProof="0" dirty="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35696" y="1281869"/>
            <a:ext cx="7674619" cy="553720"/>
          </a:xfrm>
          <a:prstGeom prst="rect">
            <a:avLst/>
          </a:prstGeom>
          <a:noFill/>
        </p:spPr>
        <p:txBody>
          <a:bodyPr wrap="square" lIns="0" tIns="0" rIns="0" bIns="0" rtlCol="0">
            <a:spAutoFit/>
            <a:scene3d>
              <a:camera prst="orthographicFront"/>
              <a:lightRig rig="threePt" dir="t"/>
            </a:scene3d>
            <a:sp3d contourW="12700"/>
          </a:bodyPr>
          <a:lstStyle/>
          <a:p>
            <a:pPr eaLnBrk="0"/>
            <a:r>
              <a:rPr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GongqiFormUtils</a:t>
            </a:r>
            <a:endParaRPr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a:p>
            <a:pPr indent="457200" eaLnBrk="0"/>
            <a:r>
              <a:rPr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提供相关工具方法支持数据：新增、更新、删除、查询</a:t>
            </a:r>
            <a:endParaRPr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971550" y="1995805"/>
            <a:ext cx="7440295" cy="2552065"/>
          </a:xfrm>
          <a:prstGeom prst="rect">
            <a:avLst/>
          </a:prstGeom>
          <a:noFill/>
          <a:ln>
            <a:noFill/>
          </a:ln>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35696" y="1281869"/>
            <a:ext cx="7674619" cy="276860"/>
          </a:xfrm>
          <a:prstGeom prst="rect">
            <a:avLst/>
          </a:prstGeom>
          <a:noFill/>
        </p:spPr>
        <p:txBody>
          <a:bodyPr wrap="square" lIns="0" tIns="0" rIns="0" bIns="0" rtlCol="0">
            <a:spAutoFit/>
            <a:scene3d>
              <a:camera prst="orthographicFront"/>
              <a:lightRig rig="threePt" dir="t"/>
            </a:scene3d>
            <a:sp3d contourW="12700"/>
          </a:bodyPr>
          <a:lstStyle/>
          <a:p>
            <a:pPr eaLnBrk="0"/>
            <a:r>
              <a:rPr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增加DataAdjustEvent事件用于监听全局替换</a:t>
            </a:r>
            <a:endParaRPr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26" name="图片 2"/>
          <p:cNvPicPr>
            <a:picLocks noChangeAspect="1"/>
          </p:cNvPicPr>
          <p:nvPr/>
        </p:nvPicPr>
        <p:blipFill>
          <a:blip r:embed="rId1"/>
          <a:stretch>
            <a:fillRect/>
          </a:stretch>
        </p:blipFill>
        <p:spPr>
          <a:xfrm>
            <a:off x="1475740" y="2139950"/>
            <a:ext cx="7038340" cy="1923415"/>
          </a:xfrm>
          <a:prstGeom prst="rect">
            <a:avLst/>
          </a:prstGeom>
          <a:noFill/>
          <a:ln>
            <a:noFill/>
          </a:ln>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043608" y="90053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6" name="文本框 5"/>
          <p:cNvSpPr txBox="1"/>
          <p:nvPr/>
        </p:nvSpPr>
        <p:spPr>
          <a:xfrm>
            <a:off x="2054951" y="896057"/>
            <a:ext cx="6264696" cy="645160"/>
          </a:xfrm>
          <a:prstGeom prst="rect">
            <a:avLst/>
          </a:prstGeom>
          <a:noFill/>
        </p:spPr>
        <p:txBody>
          <a:bodyPr wrap="square">
            <a:spAutoFit/>
          </a:bodyPr>
          <a:lstStyle/>
          <a:p>
            <a:r>
              <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rPr>
              <a:t>支持针对插件提升app</a:t>
            </a:r>
            <a:r>
              <a:rPr lang="zh-CN" sz="1800" spc="-5">
                <a:ln w="5791" cap="sq" cmpd="sng" algn="ctr">
                  <a:solidFill>
                    <a:srgbClr val="000000"/>
                  </a:solidFill>
                  <a:prstDash val="solid"/>
                  <a:bevel/>
                </a:ln>
                <a:effectLst/>
                <a:ea typeface="宋体" panose="02010600030101010101" pitchFamily="2" charset="-122"/>
                <a:cs typeface="宋体" panose="02010600030101010101" pitchFamily="2" charset="-122"/>
              </a:rPr>
              <a:t>数据源</a:t>
            </a:r>
            <a:r>
              <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rPr>
              <a:t>init、save、executequery、delete的before、after方法</a:t>
            </a:r>
            <a:endPar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1187450" y="1707515"/>
            <a:ext cx="5813425" cy="314579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23728" y="1331592"/>
            <a:ext cx="6264696" cy="276860"/>
          </a:xfrm>
          <a:prstGeom prst="rect">
            <a:avLst/>
          </a:prstGeom>
          <a:noFill/>
        </p:spPr>
        <p:txBody>
          <a:bodyPr wrap="square" lIns="0" tIns="0" rIns="0" bIns="0" rtlCol="0">
            <a:spAutoFit/>
            <a:scene3d>
              <a:camera prst="orthographicFront"/>
              <a:lightRig rig="threePt" dir="t"/>
            </a:scene3d>
            <a:sp3d contourW="12700"/>
          </a:bodyPr>
          <a:lstStyle/>
          <a:p>
            <a:pPr eaLnBrk="0"/>
            <a:r>
              <a:rPr altLang="zh-CN" sz="1800" spc="-5">
                <a:ln w="5791" cap="sq" cmpd="sng" algn="ctr">
                  <a:solidFill>
                    <a:srgbClr val="000000"/>
                  </a:solidFill>
                  <a:prstDash val="solid"/>
                  <a:bevel/>
                </a:ln>
                <a:solidFill>
                  <a:srgbClr val="000000"/>
                </a:solidFill>
                <a:effectLst/>
                <a:cs typeface="宋体" panose="02010600030101010101" pitchFamily="2" charset="-122"/>
              </a:rPr>
              <a:t>对于达梦数据库数据结果列名大小写敏感的配置</a:t>
            </a:r>
            <a:endParaRPr altLang="zh-CN" sz="1800" spc="-5">
              <a:ln w="5791" cap="sq" cmpd="sng" algn="ctr">
                <a:solidFill>
                  <a:srgbClr val="000000"/>
                </a:solidFill>
                <a:prstDash val="solid"/>
                <a:bevel/>
              </a:ln>
              <a:solidFill>
                <a:srgbClr val="000000"/>
              </a:solidFill>
              <a:effectLst/>
              <a:cs typeface="宋体" panose="02010600030101010101" pitchFamily="2" charset="-122"/>
            </a:endParaRPr>
          </a:p>
        </p:txBody>
      </p:sp>
      <p:grpSp>
        <p:nvGrpSpPr>
          <p:cNvPr id="2" name="组合 1"/>
          <p:cNvGrpSpPr/>
          <p:nvPr/>
        </p:nvGrpSpPr>
        <p:grpSpPr>
          <a:xfrm>
            <a:off x="1187624" y="2499742"/>
            <a:ext cx="655806" cy="655806"/>
            <a:chOff x="1336777" y="2215111"/>
            <a:chExt cx="1103576" cy="1103576"/>
          </a:xfrm>
        </p:grpSpPr>
        <p:sp>
          <p:nvSpPr>
            <p:cNvPr id="6" name="椭圆 5"/>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7"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文本框 8"/>
          <p:cNvSpPr txBox="1"/>
          <p:nvPr/>
        </p:nvSpPr>
        <p:spPr>
          <a:xfrm>
            <a:off x="2076141" y="2599282"/>
            <a:ext cx="4572000" cy="368300"/>
          </a:xfrm>
          <a:prstGeom prst="rect">
            <a:avLst/>
          </a:prstGeom>
          <a:noFill/>
        </p:spPr>
        <p:txBody>
          <a:bodyPr wrap="square">
            <a:spAutoFit/>
          </a:bodyPr>
          <a:lstStyle/>
          <a:p>
            <a:r>
              <a:rPr altLang="zh-CN" sz="1800" spc="-5">
                <a:ln w="5791" cap="sq" cmpd="sng" algn="ctr">
                  <a:solidFill>
                    <a:srgbClr val="000000"/>
                  </a:solidFill>
                  <a:prstDash val="solid"/>
                  <a:bevel/>
                </a:ln>
                <a:effectLst/>
                <a:cs typeface="宋体" panose="02010600030101010101" pitchFamily="2" charset="-122"/>
              </a:rPr>
              <a:t>querytable的where条件增加!=的支持</a:t>
            </a:r>
            <a:r>
              <a:rPr lang="en-US" sz="1800" spc="-5">
                <a:ln w="5791" cap="sq" cmpd="sng" algn="ctr">
                  <a:solidFill>
                    <a:srgbClr val="000000"/>
                  </a:solidFill>
                  <a:prstDash val="solid"/>
                  <a:bevel/>
                </a:ln>
                <a:effectLst/>
                <a:cs typeface="宋体" panose="02010600030101010101" pitchFamily="2" charset="-122"/>
              </a:rPr>
              <a:t>  &lt;&gt;</a:t>
            </a:r>
            <a:endParaRPr lang="zh-CN" altLang="en-US" sz="1800" spc="-5">
              <a:ln w="5791" cap="sq" cmpd="sng" algn="ctr">
                <a:solidFill>
                  <a:srgbClr val="000000"/>
                </a:solidFill>
                <a:prstDash val="solid"/>
                <a:bevel/>
              </a:ln>
              <a:effectLst/>
              <a:cs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23728" y="1331592"/>
            <a:ext cx="6264696" cy="276860"/>
          </a:xfrm>
          <a:prstGeom prst="rect">
            <a:avLst/>
          </a:prstGeom>
          <a:noFill/>
        </p:spPr>
        <p:txBody>
          <a:bodyPr wrap="square" lIns="0" tIns="0" rIns="0" bIns="0" rtlCol="0">
            <a:spAutoFit/>
            <a:scene3d>
              <a:camera prst="orthographicFront"/>
              <a:lightRig rig="threePt" dir="t"/>
            </a:scene3d>
            <a:sp3d contourW="12700"/>
          </a:bodyPr>
          <a:lstStyle/>
          <a:p>
            <a:pPr eaLnBrk="0"/>
            <a:r>
              <a:rPr altLang="zh-CN" sz="1800" spc="-5">
                <a:ln w="5791" cap="sq" cmpd="sng" algn="ctr">
                  <a:solidFill>
                    <a:srgbClr val="000000"/>
                  </a:solidFill>
                  <a:prstDash val="solid"/>
                  <a:bevel/>
                </a:ln>
                <a:effectLst/>
                <a:cs typeface="宋体" panose="02010600030101010101" pitchFamily="2" charset="-122"/>
              </a:rPr>
              <a:t>针对MySQL配置增加allowPublicKeyRetrieval参数</a:t>
            </a:r>
            <a:endParaRPr lang="zh-CN" altLang="zh-CN"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1187624" y="2315669"/>
            <a:ext cx="655806" cy="655806"/>
            <a:chOff x="1336777" y="2215111"/>
            <a:chExt cx="1103576" cy="1103576"/>
          </a:xfrm>
        </p:grpSpPr>
        <p:sp>
          <p:nvSpPr>
            <p:cNvPr id="6" name="椭圆 5"/>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7"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8" name="TextBox 11"/>
          <p:cNvSpPr txBox="1"/>
          <p:nvPr/>
        </p:nvSpPr>
        <p:spPr>
          <a:xfrm>
            <a:off x="2123728" y="2315842"/>
            <a:ext cx="6264696" cy="553720"/>
          </a:xfrm>
          <a:prstGeom prst="rect">
            <a:avLst/>
          </a:prstGeom>
          <a:noFill/>
        </p:spPr>
        <p:txBody>
          <a:bodyPr wrap="square" lIns="0" tIns="0" rIns="0" bIns="0" rtlCol="0">
            <a:spAutoFit/>
            <a:scene3d>
              <a:camera prst="orthographicFront"/>
              <a:lightRig rig="threePt" dir="t"/>
            </a:scene3d>
            <a:sp3d contourW="12700"/>
          </a:bodyPr>
          <a:p>
            <a:pPr eaLnBrk="0"/>
            <a:r>
              <a:rPr altLang="zh-CN" sz="1800" spc="-5">
                <a:ln w="5791" cap="sq" cmpd="sng" algn="ctr">
                  <a:solidFill>
                    <a:srgbClr val="000000"/>
                  </a:solidFill>
                  <a:prstDash val="solid"/>
                  <a:bevel/>
                </a:ln>
                <a:effectLst/>
                <a:cs typeface="宋体" panose="02010600030101010101" pitchFamily="2" charset="-122"/>
              </a:rPr>
              <a:t>针对MySQL配置 删除default_authentication_plugin 和skip_ssl配置</a:t>
            </a:r>
            <a:endParaRPr lang="zh-CN" altLang="zh-CN"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pic>
        <p:nvPicPr>
          <p:cNvPr id="2" name="图片 1"/>
          <p:cNvPicPr>
            <a:picLocks noChangeAspect="1"/>
          </p:cNvPicPr>
          <p:nvPr/>
        </p:nvPicPr>
        <p:blipFill>
          <a:blip r:embed="rId1"/>
          <a:stretch>
            <a:fillRect/>
          </a:stretch>
        </p:blipFill>
        <p:spPr>
          <a:xfrm>
            <a:off x="611505" y="987425"/>
            <a:ext cx="4039870" cy="399351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1043608" y="90053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6" name="文本框 5"/>
          <p:cNvSpPr txBox="1"/>
          <p:nvPr/>
        </p:nvSpPr>
        <p:spPr>
          <a:xfrm>
            <a:off x="2054951" y="896057"/>
            <a:ext cx="6264696" cy="645160"/>
          </a:xfrm>
          <a:prstGeom prst="rect">
            <a:avLst/>
          </a:prstGeom>
          <a:noFill/>
        </p:spPr>
        <p:txBody>
          <a:bodyPr wrap="square">
            <a:spAutoFit/>
          </a:bodyPr>
          <a:lstStyle/>
          <a:p>
            <a:r>
              <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rPr>
              <a:t>gongqi.os.utils.DomainUtils 新增getDomainEntitys()</a:t>
            </a:r>
            <a:endPar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endParaRPr>
          </a:p>
          <a:p>
            <a:r>
              <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rPr>
              <a:t>和getDomainEntityDetail() 方法</a:t>
            </a:r>
            <a:endParaRPr altLang="zh-CN" sz="1800" spc="-5">
              <a:ln w="5791" cap="sq" cmpd="sng" algn="ctr">
                <a:solidFill>
                  <a:srgbClr val="000000"/>
                </a:solidFill>
                <a:prstDash val="solid"/>
                <a:bevel/>
              </a:ln>
              <a:effectLst/>
              <a:ea typeface="宋体" panose="02010600030101010101" pitchFamily="2" charset="-122"/>
              <a:cs typeface="宋体" panose="02010600030101010101" pitchFamily="2" charset="-122"/>
            </a:endParaRPr>
          </a:p>
        </p:txBody>
      </p:sp>
      <p:pic>
        <p:nvPicPr>
          <p:cNvPr id="34" name="图片 2"/>
          <p:cNvPicPr>
            <a:picLocks noChangeAspect="1"/>
          </p:cNvPicPr>
          <p:nvPr/>
        </p:nvPicPr>
        <p:blipFill>
          <a:blip r:embed="rId1"/>
          <a:stretch>
            <a:fillRect/>
          </a:stretch>
        </p:blipFill>
        <p:spPr>
          <a:xfrm>
            <a:off x="488950" y="2310765"/>
            <a:ext cx="8306435" cy="1147445"/>
          </a:xfrm>
          <a:prstGeom prst="rect">
            <a:avLst/>
          </a:prstGeom>
          <a:noFill/>
          <a:ln>
            <a:noFill/>
          </a:ln>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p="http://schemas.openxmlformats.org/presentationml/2006/main">
  <p:tag name="ISPRING_PRESENTATION_TITLE" val="PowerPoint 演示文稿"/>
  <p:tag name="MH_CONTENTSID" val="1283"/>
  <p:tag name="MH_SECTIONID" val="1284,1285,"/>
  <p:tag name="commondata" val="eyJjb3VudCI6NSwiaGRpZCI6ImEzZDM1YmJjMWI5ODJiN2E4NmE1Mjk2MTg4NWZlNmM3IiwidXNlckNvdW50Ijo1f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第一PPT，www.1ppt.com">
  <a:themeElements>
    <a:clrScheme name="自定义 3772">
      <a:dk1>
        <a:srgbClr val="000000"/>
      </a:dk1>
      <a:lt1>
        <a:srgbClr val="FFFFFF"/>
      </a:lt1>
      <a:dk2>
        <a:srgbClr val="000000"/>
      </a:dk2>
      <a:lt2>
        <a:srgbClr val="FFFFFF"/>
      </a:lt2>
      <a:accent1>
        <a:srgbClr val="002166"/>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wbsmpek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defTabSz="914400">
          <a:defRPr sz="1800">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2584</Words>
  <Application>WPS 演示</Application>
  <PresentationFormat>全屏显示(16:9)</PresentationFormat>
  <Paragraphs>172</Paragraphs>
  <Slides>28</Slides>
  <Notes>33</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28</vt:i4>
      </vt:variant>
    </vt:vector>
  </HeadingPairs>
  <TitlesOfParts>
    <vt:vector size="37" baseType="lpstr">
      <vt:lpstr>Arial</vt:lpstr>
      <vt:lpstr>宋体</vt:lpstr>
      <vt:lpstr>Wingdings</vt:lpstr>
      <vt:lpstr>Calibri</vt:lpstr>
      <vt:lpstr>等线</vt:lpstr>
      <vt:lpstr>微软雅黑</vt:lpstr>
      <vt:lpstr>Arial Unicode MS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蓝色互联网科技</dc:title>
  <dc:creator>第一PPT</dc:creator>
  <cp:keywords>www.1ppt.com</cp:keywords>
  <dc:description>www.1ppt.com</dc:description>
  <cp:lastModifiedBy>时。</cp:lastModifiedBy>
  <cp:revision>16770</cp:revision>
  <dcterms:created xsi:type="dcterms:W3CDTF">2016-03-09T04:37:00Z</dcterms:created>
  <dcterms:modified xsi:type="dcterms:W3CDTF">2024-09-03T11:40:33Z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KSOTemplateUUID">
    <vt:lpwstr>v1.0_mb_7J/djS8pMEgaEqkMdZiDcg==</vt:lpwstr>
  </property>
  <property fmtid="{D5CDD505-2E9C-101B-9397-08002B2CF9AE}" pid="4" name="ICV">
    <vt:lpwstr>F7C308462E9A46889B1CA1381EAF1AAF_12</vt:lpwstr>
  </property>
</Properties>
</file>