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notesMasterIdLst>
    <p:notesMasterId r:id="rId5"/>
  </p:notesMasterIdLst>
  <p:handoutMasterIdLst>
    <p:handoutMasterId r:id="rId42"/>
  </p:handoutMasterIdLst>
  <p:sldIdLst>
    <p:sldId id="6693" r:id="rId4"/>
    <p:sldId id="6736" r:id="rId6"/>
    <p:sldId id="6699" r:id="rId7"/>
    <p:sldId id="6835" r:id="rId8"/>
    <p:sldId id="6836" r:id="rId9"/>
    <p:sldId id="6837" r:id="rId10"/>
    <p:sldId id="6838" r:id="rId11"/>
    <p:sldId id="6839" r:id="rId12"/>
    <p:sldId id="6841" r:id="rId13"/>
    <p:sldId id="6840" r:id="rId14"/>
    <p:sldId id="6842" r:id="rId15"/>
    <p:sldId id="6843" r:id="rId16"/>
    <p:sldId id="6845" r:id="rId17"/>
    <p:sldId id="6846" r:id="rId18"/>
    <p:sldId id="6847" r:id="rId19"/>
    <p:sldId id="6848" r:id="rId20"/>
    <p:sldId id="6849" r:id="rId21"/>
    <p:sldId id="6716" r:id="rId22"/>
    <p:sldId id="6850" r:id="rId23"/>
    <p:sldId id="6851" r:id="rId24"/>
    <p:sldId id="6852" r:id="rId25"/>
    <p:sldId id="6853" r:id="rId26"/>
    <p:sldId id="6854" r:id="rId27"/>
    <p:sldId id="6855" r:id="rId28"/>
    <p:sldId id="6857" r:id="rId29"/>
    <p:sldId id="6858" r:id="rId30"/>
    <p:sldId id="6860" r:id="rId31"/>
    <p:sldId id="6859" r:id="rId32"/>
    <p:sldId id="6861" r:id="rId33"/>
    <p:sldId id="6862" r:id="rId34"/>
    <p:sldId id="6864" r:id="rId35"/>
    <p:sldId id="6866" r:id="rId36"/>
    <p:sldId id="6867" r:id="rId37"/>
    <p:sldId id="6868" r:id="rId38"/>
    <p:sldId id="6869" r:id="rId39"/>
    <p:sldId id="6870" r:id="rId40"/>
    <p:sldId id="6722" r:id="rId41"/>
  </p:sldIdLst>
  <p:sldSz cx="9144000" cy="5143500" type="screen16x9"/>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2" orient="horz" pos="3240" userDrawn="1">
          <p15:clr>
            <a:srgbClr val="A4A3A4"/>
          </p15:clr>
        </p15:guide>
        <p15:guide id="23" pos="2880" userDrawn="1">
          <p15:clr>
            <a:srgbClr val="A4A3A4"/>
          </p15:clr>
        </p15:guide>
        <p15:guide id="25" orient="horz" pos="524" userDrawn="1">
          <p15:clr>
            <a:srgbClr val="A4A3A4"/>
          </p15:clr>
        </p15:guide>
        <p15:guide id="26" pos="2200" userDrawn="1">
          <p15:clr>
            <a:srgbClr val="A4A3A4"/>
          </p15:clr>
        </p15:guide>
        <p15:guide id="27" orient="horz" pos="2796" userDrawn="1">
          <p15:clr>
            <a:srgbClr val="A4A3A4"/>
          </p15:clr>
        </p15:guide>
        <p15:guide id="29" pos="3787" userDrawn="1">
          <p15:clr>
            <a:srgbClr val="A4A3A4"/>
          </p15:clr>
        </p15:guide>
        <p15:guide id="30" pos="5375" userDrawn="1">
          <p15:clr>
            <a:srgbClr val="A4A3A4"/>
          </p15:clr>
        </p15:guide>
        <p15:guide id="31" pos="385" userDrawn="1">
          <p15:clr>
            <a:srgbClr val="A4A3A4"/>
          </p15:clr>
        </p15:guide>
        <p15:guide id="32" orient="horz" pos="17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6E9D"/>
    <a:srgbClr val="033E78"/>
    <a:srgbClr val="0263A1"/>
    <a:srgbClr val="0089B8"/>
    <a:srgbClr val="0BB0C2"/>
    <a:srgbClr val="F6F6F6"/>
    <a:srgbClr val="F15A24"/>
    <a:srgbClr val="FF402A"/>
    <a:srgbClr val="FED8CD"/>
    <a:srgbClr val="F9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7" autoAdjust="0"/>
    <p:restoredTop sz="95012" autoAdjust="0"/>
  </p:normalViewPr>
  <p:slideViewPr>
    <p:cSldViewPr showGuides="1">
      <p:cViewPr varScale="1">
        <p:scale>
          <a:sx n="146" d="100"/>
          <a:sy n="146" d="100"/>
        </p:scale>
        <p:origin x="92" y="168"/>
      </p:cViewPr>
      <p:guideLst>
        <p:guide orient="horz" pos="3240"/>
        <p:guide pos="2880"/>
        <p:guide orient="horz" pos="524"/>
        <p:guide pos="2200"/>
        <p:guide orient="horz" pos="2796"/>
        <p:guide pos="3787"/>
        <p:guide pos="5375"/>
        <p:guide pos="385"/>
        <p:guide orient="horz" pos="178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46"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7" Type="http://schemas.openxmlformats.org/officeDocument/2006/relationships/tags" Target="tags/tag1.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Pr>
        <a:solidFill>
          <a:schemeClr val="bg1"/>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4" name="TextBox 3"/>
          <p:cNvSpPr txBox="1"/>
          <p:nvPr userDrawn="1"/>
        </p:nvSpPr>
        <p:spPr>
          <a:xfrm>
            <a:off x="179512" y="494801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5128"/>
            <a:ext cx="9153262" cy="5143500"/>
          </a:xfrm>
          <a:prstGeom prst="rect">
            <a:avLst/>
          </a:prstGeom>
          <a:ln>
            <a:solidFill>
              <a:srgbClr val="033E78"/>
            </a:solidFill>
          </a:ln>
        </p:spPr>
      </p:pic>
      <p:sp>
        <p:nvSpPr>
          <p:cNvPr id="7" name="矩形 6"/>
          <p:cNvSpPr/>
          <p:nvPr/>
        </p:nvSpPr>
        <p:spPr>
          <a:xfrm>
            <a:off x="1337780" y="1764167"/>
            <a:ext cx="6278880" cy="829945"/>
          </a:xfrm>
          <a:prstGeom prst="rect">
            <a:avLst/>
          </a:prstGeom>
        </p:spPr>
        <p:txBody>
          <a:bodyPr wrap="none">
            <a:spAutoFit/>
          </a:bodyPr>
          <a:lstStyle/>
          <a:p>
            <a:r>
              <a:rPr lang="zh-CN" altLang="en-US" sz="4800" dirty="0">
                <a:solidFill>
                  <a:schemeClr val="bg1"/>
                </a:solidFill>
                <a:cs typeface="+mn-ea"/>
              </a:rPr>
              <a:t>框架版本</a:t>
            </a:r>
            <a:r>
              <a:rPr lang="en-US" altLang="zh-CN" sz="4800">
                <a:solidFill>
                  <a:schemeClr val="bg1"/>
                </a:solidFill>
                <a:cs typeface="+mn-ea"/>
              </a:rPr>
              <a:t>3.15</a:t>
            </a:r>
            <a:r>
              <a:rPr lang="zh-CN" altLang="en-US" sz="4800">
                <a:solidFill>
                  <a:schemeClr val="bg1"/>
                </a:solidFill>
                <a:cs typeface="+mn-ea"/>
              </a:rPr>
              <a:t>更新</a:t>
            </a:r>
            <a:r>
              <a:rPr lang="zh-CN" altLang="en-US" sz="4800" dirty="0">
                <a:solidFill>
                  <a:schemeClr val="bg1"/>
                </a:solidFill>
                <a:cs typeface="+mn-ea"/>
              </a:rPr>
              <a:t>说明</a:t>
            </a:r>
            <a:endParaRPr lang="en-US" altLang="zh-CN" sz="4800" dirty="0">
              <a:solidFill>
                <a:schemeClr val="bg1"/>
              </a:solidFill>
              <a:cs typeface="+mn-ea"/>
            </a:endParaRPr>
          </a:p>
        </p:txBody>
      </p:sp>
      <p:sp>
        <p:nvSpPr>
          <p:cNvPr id="9" name="矩形 8"/>
          <p:cNvSpPr/>
          <p:nvPr/>
        </p:nvSpPr>
        <p:spPr>
          <a:xfrm>
            <a:off x="2411440" y="1032895"/>
            <a:ext cx="3830600" cy="461665"/>
          </a:xfrm>
          <a:prstGeom prst="rect">
            <a:avLst/>
          </a:prstGeom>
        </p:spPr>
        <p:txBody>
          <a:bodyPr wrap="none">
            <a:spAutoFit/>
          </a:bodyPr>
          <a:lstStyle/>
          <a:p>
            <a:r>
              <a:rPr lang="en-US" altLang="zh-CN" sz="2400" dirty="0">
                <a:solidFill>
                  <a:schemeClr val="bg1"/>
                </a:solidFill>
                <a:cs typeface="+mn-ea"/>
                <a:sym typeface="+mn-lt"/>
              </a:rPr>
              <a:t>Framework Optimization</a:t>
            </a:r>
            <a:endParaRPr lang="zh-CN" altLang="en-US" sz="2400" dirty="0">
              <a:solidFill>
                <a:schemeClr val="bg1"/>
              </a:solidFill>
              <a:cs typeface="+mn-ea"/>
              <a:sym typeface="+mn-lt"/>
            </a:endParaRPr>
          </a:p>
        </p:txBody>
      </p:sp>
      <p:grpSp>
        <p:nvGrpSpPr>
          <p:cNvPr id="10" name="组合 9"/>
          <p:cNvGrpSpPr/>
          <p:nvPr/>
        </p:nvGrpSpPr>
        <p:grpSpPr>
          <a:xfrm>
            <a:off x="3743722" y="3651870"/>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chemeClr val="accent1"/>
                </a:solidFill>
                <a:cs typeface="+mn-ea"/>
                <a:sym typeface="+mn-lt"/>
              </a:endParaRPr>
            </a:p>
          </p:txBody>
        </p:sp>
        <p:sp>
          <p:nvSpPr>
            <p:cNvPr id="13" name="矩形 12"/>
            <p:cNvSpPr/>
            <p:nvPr/>
          </p:nvSpPr>
          <p:spPr>
            <a:xfrm>
              <a:off x="760944" y="2836989"/>
              <a:ext cx="780984" cy="261610"/>
            </a:xfrm>
            <a:prstGeom prst="rect">
              <a:avLst/>
            </a:prstGeom>
            <a:noFill/>
          </p:spPr>
          <p:txBody>
            <a:bodyPr wrap="none">
              <a:spAutoFit/>
            </a:bodyPr>
            <a:lstStyle/>
            <a:p>
              <a:pPr algn="ctr"/>
              <a:r>
                <a:rPr lang="en-US" altLang="zh-CN" sz="1100" dirty="0">
                  <a:solidFill>
                    <a:srgbClr val="033E78"/>
                  </a:solidFill>
                  <a:cs typeface="+mn-ea"/>
                  <a:sym typeface="+mn-lt"/>
                </a:rPr>
                <a:t>GONGQI</a:t>
              </a:r>
              <a:endParaRPr lang="zh-CN" altLang="en-US" sz="1100" dirty="0">
                <a:solidFill>
                  <a:srgbClr val="033E78"/>
                </a:solidFill>
                <a:cs typeface="+mn-ea"/>
                <a:sym typeface="+mn-lt"/>
              </a:endParaRPr>
            </a:p>
          </p:txBody>
        </p:sp>
      </p:grpSp>
      <p:sp>
        <p:nvSpPr>
          <p:cNvPr id="14" name="矩形 13"/>
          <p:cNvSpPr/>
          <p:nvPr/>
        </p:nvSpPr>
        <p:spPr>
          <a:xfrm>
            <a:off x="1403647" y="2808900"/>
            <a:ext cx="5760640" cy="415498"/>
          </a:xfrm>
          <a:prstGeom prst="rect">
            <a:avLst/>
          </a:prstGeom>
        </p:spPr>
        <p:txBody>
          <a:bodyPr wrap="square">
            <a:spAutoFit/>
          </a:bodyPr>
          <a:lstStyle/>
          <a:p>
            <a:pPr algn="ctr"/>
            <a:r>
              <a:rPr lang="en-US" altLang="zh-CN" sz="1050" dirty="0">
                <a:solidFill>
                  <a:schemeClr val="bg1"/>
                </a:solidFill>
                <a:cs typeface="+mn-ea"/>
                <a:sym typeface="+mn-lt"/>
              </a:rPr>
              <a:t>Systematic analysis and optimization of each link of the system, the other is the bottleneck analysis and optimization of a single system.</a:t>
            </a:r>
            <a:endParaRPr lang="en-US" altLang="zh-CN" sz="105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数据源增加</a:t>
            </a:r>
            <a:r>
              <a:rPr lang="en-US" altLang="zh-CN" sz="1800" dirty="0">
                <a:solidFill>
                  <a:srgbClr val="000000"/>
                </a:solidFill>
                <a:effectLst/>
                <a:latin typeface="Arial" panose="020B0604020202020204" pitchFamily="34" charset="0"/>
                <a:ea typeface="等线" panose="02010600030101010101" pitchFamily="2" charset="-122"/>
              </a:rPr>
              <a:t>AllowFetchAll</a:t>
            </a:r>
            <a:r>
              <a:rPr lang="zh-CN" altLang="en-US" sz="1800" dirty="0">
                <a:solidFill>
                  <a:srgbClr val="000000"/>
                </a:solidFill>
                <a:effectLst/>
                <a:latin typeface="Arial" panose="020B0604020202020204" pitchFamily="34" charset="0"/>
                <a:ea typeface="等线" panose="02010600030101010101" pitchFamily="2" charset="-122"/>
              </a:rPr>
              <a:t>属性，默认值</a:t>
            </a:r>
            <a:r>
              <a:rPr lang="en-US" altLang="zh-CN" sz="1800" dirty="0">
                <a:solidFill>
                  <a:srgbClr val="000000"/>
                </a:solidFill>
                <a:effectLst/>
                <a:latin typeface="Arial" panose="020B0604020202020204" pitchFamily="34" charset="0"/>
                <a:ea typeface="等线" panose="02010600030101010101" pitchFamily="2" charset="-122"/>
              </a:rPr>
              <a:t>true</a:t>
            </a:r>
            <a:r>
              <a:rPr lang="zh-CN" altLang="en-US" sz="1800" dirty="0">
                <a:solidFill>
                  <a:srgbClr val="000000"/>
                </a:solidFill>
                <a:effectLst/>
                <a:latin typeface="Arial" panose="020B0604020202020204" pitchFamily="34" charset="0"/>
                <a:ea typeface="等线" panose="02010600030101010101" pitchFamily="2" charset="-122"/>
              </a:rPr>
              <a:t>，用于控制是否允许点击获取全部按钮</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27159" y="270248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287909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针对</a:t>
            </a:r>
            <a:r>
              <a:rPr lang="en-US" altLang="zh-CN" sz="1800" dirty="0">
                <a:solidFill>
                  <a:srgbClr val="000000"/>
                </a:solidFill>
                <a:effectLst/>
                <a:latin typeface="Arial" panose="020B0604020202020204" pitchFamily="34" charset="0"/>
                <a:ea typeface="等线" panose="02010600030101010101" pitchFamily="2" charset="-122"/>
              </a:rPr>
              <a:t>Where</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GroupBy</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OrderBy</a:t>
            </a:r>
            <a:r>
              <a:rPr lang="zh-CN" altLang="en-US" sz="1800" dirty="0">
                <a:solidFill>
                  <a:srgbClr val="000000"/>
                </a:solidFill>
                <a:effectLst/>
                <a:latin typeface="Arial" panose="020B0604020202020204" pitchFamily="34" charset="0"/>
                <a:ea typeface="等线" panose="02010600030101010101" pitchFamily="2" charset="-122"/>
              </a:rPr>
              <a:t>、聚合增加</a:t>
            </a:r>
            <a:r>
              <a:rPr lang="en-US" altLang="zh-CN" sz="1800" dirty="0">
                <a:solidFill>
                  <a:srgbClr val="000000"/>
                </a:solidFill>
                <a:effectLst/>
                <a:latin typeface="Arial" panose="020B0604020202020204" pitchFamily="34" charset="0"/>
                <a:ea typeface="等线" panose="02010600030101010101" pitchFamily="2" charset="-122"/>
              </a:rPr>
              <a:t>remove</a:t>
            </a:r>
            <a:r>
              <a:rPr lang="zh-CN" altLang="en-US" sz="1800" dirty="0">
                <a:solidFill>
                  <a:srgbClr val="000000"/>
                </a:solidFill>
                <a:effectLst/>
                <a:latin typeface="Arial" panose="020B0604020202020204" pitchFamily="34" charset="0"/>
                <a:ea typeface="等线" panose="02010600030101010101" pitchFamily="2" charset="-122"/>
              </a:rPr>
              <a:t>方法</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10014" y="408868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27530" y="430022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适配人大金仓数据库</a:t>
            </a:r>
            <a:r>
              <a:rPr lang="en-US" altLang="zh-CN" sz="1800" dirty="0">
                <a:solidFill>
                  <a:srgbClr val="000000"/>
                </a:solidFill>
                <a:effectLst/>
                <a:latin typeface="Arial" panose="020B0604020202020204" pitchFamily="34" charset="0"/>
                <a:ea typeface="等线" panose="02010600030101010101" pitchFamily="2" charset="-122"/>
              </a:rPr>
              <a:t>V8</a:t>
            </a:r>
            <a:endParaRPr lang="en-US" altLang="zh-CN"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废弃</a:t>
            </a:r>
            <a:r>
              <a:rPr lang="en-US" altLang="zh-CN" sz="1800" dirty="0">
                <a:solidFill>
                  <a:srgbClr val="000000"/>
                </a:solidFill>
                <a:effectLst/>
                <a:latin typeface="Arial" panose="020B0604020202020204" pitchFamily="34" charset="0"/>
                <a:ea typeface="等线" panose="02010600030101010101" pitchFamily="2" charset="-122"/>
              </a:rPr>
              <a:t>GenericInvoke</a:t>
            </a:r>
            <a:r>
              <a:rPr lang="zh-CN" altLang="en-US" sz="1800" dirty="0">
                <a:solidFill>
                  <a:srgbClr val="000000"/>
                </a:solidFill>
                <a:effectLst/>
                <a:latin typeface="Arial" panose="020B0604020202020204" pitchFamily="34" charset="0"/>
                <a:ea typeface="等线" panose="02010600030101010101" pitchFamily="2" charset="-122"/>
              </a:rPr>
              <a:t>跨</a:t>
            </a:r>
            <a:r>
              <a:rPr lang="en-US" altLang="zh-CN" sz="1800" dirty="0">
                <a:solidFill>
                  <a:srgbClr val="000000"/>
                </a:solidFill>
                <a:effectLst/>
                <a:latin typeface="Arial" panose="020B0604020202020204" pitchFamily="34" charset="0"/>
                <a:ea typeface="等线" panose="02010600030101010101" pitchFamily="2" charset="-122"/>
              </a:rPr>
              <a:t>app</a:t>
            </a:r>
            <a:r>
              <a:rPr lang="zh-CN" altLang="en-US" sz="1800" dirty="0">
                <a:solidFill>
                  <a:srgbClr val="000000"/>
                </a:solidFill>
                <a:effectLst/>
                <a:latin typeface="Arial" panose="020B0604020202020204" pitchFamily="34" charset="0"/>
                <a:ea typeface="等线" panose="02010600030101010101" pitchFamily="2" charset="-122"/>
              </a:rPr>
              <a:t>调用，建议用注解形式</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27159" y="2499916"/>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13560" y="2571750"/>
            <a:ext cx="7089140" cy="55372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Form</a:t>
            </a:r>
            <a:r>
              <a:rPr lang="zh-CN" altLang="en-US" sz="1800" dirty="0">
                <a:solidFill>
                  <a:srgbClr val="000000"/>
                </a:solidFill>
                <a:effectLst/>
                <a:latin typeface="Arial" panose="020B0604020202020204" pitchFamily="34" charset="0"/>
                <a:ea typeface="等线" panose="02010600030101010101" pitchFamily="2" charset="-122"/>
              </a:rPr>
              <a:t>类型数据源报表在运行环境支持新增、删除，编辑样式，不支持编辑数据源</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27159" y="394009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35785" y="415036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在</a:t>
            </a:r>
            <a:r>
              <a:rPr lang="en-US" altLang="zh-CN" sz="1800" dirty="0">
                <a:solidFill>
                  <a:srgbClr val="000000"/>
                </a:solidFill>
                <a:effectLst/>
                <a:latin typeface="Arial" panose="020B0604020202020204" pitchFamily="34" charset="0"/>
                <a:ea typeface="等线" panose="02010600030101010101" pitchFamily="2" charset="-122"/>
              </a:rPr>
              <a:t>OS</a:t>
            </a:r>
            <a:r>
              <a:rPr lang="zh-CN" altLang="en-US" sz="1800" dirty="0">
                <a:solidFill>
                  <a:srgbClr val="000000"/>
                </a:solidFill>
                <a:effectLst/>
                <a:latin typeface="Arial" panose="020B0604020202020204" pitchFamily="34" charset="0"/>
                <a:ea typeface="等线" panose="02010600030101010101" pitchFamily="2" charset="-122"/>
              </a:rPr>
              <a:t>环境数字域的用户</a:t>
            </a:r>
            <a:r>
              <a:rPr lang="en-US" altLang="zh-CN" sz="1800" dirty="0">
                <a:solidFill>
                  <a:srgbClr val="000000"/>
                </a:solidFill>
                <a:effectLst/>
                <a:latin typeface="Arial" panose="020B0604020202020204" pitchFamily="34" charset="0"/>
                <a:ea typeface="等线" panose="02010600030101010101" pitchFamily="2" charset="-122"/>
              </a:rPr>
              <a:t>ID</a:t>
            </a:r>
            <a:r>
              <a:rPr lang="zh-CN" altLang="en-US" sz="1800" dirty="0">
                <a:solidFill>
                  <a:srgbClr val="000000"/>
                </a:solidFill>
                <a:effectLst/>
                <a:latin typeface="Arial" panose="020B0604020202020204" pitchFamily="34" charset="0"/>
                <a:ea typeface="等线" panose="02010600030101010101" pitchFamily="2" charset="-122"/>
              </a:rPr>
              <a:t>右键不支持进入主表</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附件默认目录位置改造</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1308100" y="2028825"/>
            <a:ext cx="6527800" cy="108585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移除维护配置</a:t>
            </a:r>
            <a:r>
              <a:rPr lang="en-US" altLang="zh-CN" sz="1800" dirty="0">
                <a:solidFill>
                  <a:srgbClr val="000000"/>
                </a:solidFill>
                <a:effectLst/>
                <a:latin typeface="Arial" panose="020B0604020202020204" pitchFamily="34" charset="0"/>
                <a:ea typeface="等线" panose="02010600030101010101" pitchFamily="2" charset="-122"/>
              </a:rPr>
              <a:t>gongqi.framework.core.maintenance</a:t>
            </a:r>
            <a:r>
              <a:rPr lang="zh-CN" altLang="en-US" sz="1800" dirty="0">
                <a:solidFill>
                  <a:srgbClr val="000000"/>
                </a:solidFill>
                <a:effectLst/>
                <a:latin typeface="Arial" panose="020B0604020202020204" pitchFamily="34" charset="0"/>
                <a:ea typeface="等线" panose="02010600030101010101" pitchFamily="2" charset="-122"/>
              </a:rPr>
              <a:t>，改用数据库存储</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27159" y="336923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354584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优化启动状态获取方式，改用</a:t>
            </a:r>
            <a:r>
              <a:rPr lang="en-US" altLang="zh-CN" sz="1800" dirty="0">
                <a:solidFill>
                  <a:srgbClr val="000000"/>
                </a:solidFill>
                <a:effectLst/>
                <a:latin typeface="Arial" panose="020B0604020202020204" pitchFamily="34" charset="0"/>
                <a:ea typeface="等线" panose="02010600030101010101" pitchFamily="2" charset="-122"/>
              </a:rPr>
              <a:t>ERPServer </a:t>
            </a:r>
            <a:r>
              <a:rPr lang="zh-CN" altLang="en-US" sz="1800" dirty="0">
                <a:solidFill>
                  <a:srgbClr val="000000"/>
                </a:solidFill>
                <a:effectLst/>
                <a:latin typeface="Arial" panose="020B0604020202020204" pitchFamily="34" charset="0"/>
                <a:ea typeface="等线" panose="02010600030101010101" pitchFamily="2" charset="-122"/>
              </a:rPr>
              <a:t>弃用</a:t>
            </a:r>
            <a:r>
              <a:rPr lang="en-US" altLang="zh-CN" sz="1800" dirty="0">
                <a:solidFill>
                  <a:srgbClr val="000000"/>
                </a:solidFill>
                <a:effectLst/>
                <a:latin typeface="Arial" panose="020B0604020202020204" pitchFamily="34" charset="0"/>
                <a:ea typeface="等线" panose="02010600030101010101" pitchFamily="2" charset="-122"/>
              </a:rPr>
              <a:t>ServerStat</a:t>
            </a:r>
            <a:endParaRPr lang="en-US" altLang="zh-CN"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一个数据源被其他两个数据源分别</a:t>
            </a:r>
            <a:r>
              <a:rPr lang="en-US" altLang="zh-CN" sz="1800" dirty="0">
                <a:solidFill>
                  <a:srgbClr val="000000"/>
                </a:solidFill>
                <a:effectLst/>
                <a:latin typeface="Arial" panose="020B0604020202020204" pitchFamily="34" charset="0"/>
                <a:ea typeface="等线" panose="02010600030101010101" pitchFamily="2" charset="-122"/>
              </a:rPr>
              <a:t>InnerJoin </a:t>
            </a:r>
            <a:r>
              <a:rPr lang="zh-CN" altLang="en-US" sz="1800" dirty="0">
                <a:solidFill>
                  <a:srgbClr val="000000"/>
                </a:solidFill>
                <a:effectLst/>
                <a:latin typeface="Arial" panose="020B0604020202020204" pitchFamily="34" charset="0"/>
                <a:ea typeface="等线" panose="02010600030101010101" pitchFamily="2" charset="-122"/>
              </a:rPr>
              <a:t>和</a:t>
            </a:r>
            <a:r>
              <a:rPr lang="en-US" altLang="zh-CN" sz="1800" dirty="0">
                <a:solidFill>
                  <a:srgbClr val="000000"/>
                </a:solidFill>
                <a:effectLst/>
                <a:latin typeface="Arial" panose="020B0604020202020204" pitchFamily="34" charset="0"/>
                <a:ea typeface="等线" panose="02010600030101010101" pitchFamily="2" charset="-122"/>
              </a:rPr>
              <a:t> Left Join </a:t>
            </a:r>
            <a:r>
              <a:rPr lang="zh-CN" altLang="en-US" sz="1800" dirty="0">
                <a:solidFill>
                  <a:srgbClr val="000000"/>
                </a:solidFill>
                <a:effectLst/>
                <a:latin typeface="Arial" panose="020B0604020202020204" pitchFamily="34" charset="0"/>
                <a:ea typeface="等线" panose="02010600030101010101" pitchFamily="2" charset="-122"/>
              </a:rPr>
              <a:t>之后</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查询错误问题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27159" y="2499916"/>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71345" y="2710815"/>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修复类加载并发修改问题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27159" y="394009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71345" y="415036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修复在</a:t>
            </a:r>
            <a:r>
              <a:rPr lang="en-US" altLang="zh-CN" sz="1800" dirty="0">
                <a:solidFill>
                  <a:srgbClr val="000000"/>
                </a:solidFill>
                <a:effectLst/>
                <a:latin typeface="Arial" panose="020B0604020202020204" pitchFamily="34" charset="0"/>
                <a:ea typeface="等线" panose="02010600030101010101" pitchFamily="2" charset="-122"/>
              </a:rPr>
              <a:t>PLG</a:t>
            </a:r>
            <a:r>
              <a:rPr lang="zh-CN" altLang="en-US" sz="1800" dirty="0">
                <a:solidFill>
                  <a:srgbClr val="000000"/>
                </a:solidFill>
                <a:effectLst/>
                <a:latin typeface="Arial" panose="020B0604020202020204" pitchFamily="34" charset="0"/>
                <a:ea typeface="等线" panose="02010600030101010101" pitchFamily="2" charset="-122"/>
              </a:rPr>
              <a:t>结构下临时表</a:t>
            </a:r>
            <a:r>
              <a:rPr lang="en-US" altLang="zh-CN" sz="1800" dirty="0">
                <a:solidFill>
                  <a:srgbClr val="000000"/>
                </a:solidFill>
                <a:effectLst/>
                <a:latin typeface="Arial" panose="020B0604020202020204" pitchFamily="34" charset="0"/>
                <a:ea typeface="等线" panose="02010600030101010101" pitchFamily="2" charset="-122"/>
              </a:rPr>
              <a:t>cleanTemporaryData</a:t>
            </a:r>
            <a:r>
              <a:rPr lang="zh-CN" altLang="en-US" sz="1800" dirty="0">
                <a:solidFill>
                  <a:srgbClr val="000000"/>
                </a:solidFill>
                <a:effectLst/>
                <a:latin typeface="Arial" panose="020B0604020202020204" pitchFamily="34" charset="0"/>
                <a:ea typeface="等线" panose="02010600030101010101" pitchFamily="2" charset="-122"/>
              </a:rPr>
              <a:t>失效问题</a:t>
            </a:r>
            <a:endParaRPr lang="en-US" altLang="zh-CN"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Swagger</a:t>
            </a:r>
            <a:r>
              <a:rPr lang="zh-CN" altLang="en-US" sz="1800" dirty="0">
                <a:solidFill>
                  <a:srgbClr val="000000"/>
                </a:solidFill>
                <a:effectLst/>
                <a:latin typeface="Arial" panose="020B0604020202020204" pitchFamily="34" charset="0"/>
                <a:ea typeface="等线" panose="02010600030101010101" pitchFamily="2" charset="-122"/>
              </a:rPr>
              <a:t>在</a:t>
            </a:r>
            <a:r>
              <a:rPr lang="en-US" altLang="zh-CN" sz="1800" dirty="0">
                <a:solidFill>
                  <a:srgbClr val="000000"/>
                </a:solidFill>
                <a:effectLst/>
                <a:latin typeface="Arial" panose="020B0604020202020204" pitchFamily="34" charset="0"/>
                <a:ea typeface="等线" panose="02010600030101010101" pitchFamily="2" charset="-122"/>
              </a:rPr>
              <a:t>OS</a:t>
            </a:r>
            <a:r>
              <a:rPr lang="zh-CN" altLang="en-US" sz="1800" dirty="0">
                <a:solidFill>
                  <a:srgbClr val="000000"/>
                </a:solidFill>
                <a:effectLst/>
                <a:latin typeface="Arial" panose="020B0604020202020204" pitchFamily="34" charset="0"/>
                <a:ea typeface="等线" panose="02010600030101010101" pitchFamily="2" charset="-122"/>
              </a:rPr>
              <a:t>环境下</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请求错误问题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27159" y="2499916"/>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35785" y="2710815"/>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硕正报表使用</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插件提升</a:t>
            </a:r>
            <a:r>
              <a:rPr lang="en-US" altLang="zh-CN" sz="1800" dirty="0">
                <a:solidFill>
                  <a:srgbClr val="000000"/>
                </a:solidFill>
                <a:effectLst/>
                <a:latin typeface="Arial" panose="020B0604020202020204" pitchFamily="34" charset="0"/>
                <a:ea typeface="等线" panose="02010600030101010101" pitchFamily="2" charset="-122"/>
              </a:rPr>
              <a:t>app</a:t>
            </a:r>
            <a:r>
              <a:rPr lang="zh-CN" altLang="en-US" sz="1800" dirty="0">
                <a:solidFill>
                  <a:srgbClr val="000000"/>
                </a:solidFill>
                <a:effectLst/>
                <a:latin typeface="Arial" panose="020B0604020202020204" pitchFamily="34" charset="0"/>
                <a:ea typeface="等线" panose="02010600030101010101" pitchFamily="2" charset="-122"/>
              </a:rPr>
              <a:t>的表字段</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作为数据源时报错问题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27159" y="394009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71345" y="415036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物料编号字段中含有</a:t>
            </a:r>
            <a:r>
              <a:rPr lang="en-US" altLang="zh-CN" sz="1800" dirty="0">
                <a:solidFill>
                  <a:srgbClr val="000000"/>
                </a:solidFill>
                <a:effectLst/>
                <a:latin typeface="Arial" panose="020B0604020202020204" pitchFamily="34" charset="0"/>
                <a:ea typeface="等线" panose="02010600030101010101" pitchFamily="2" charset="-122"/>
              </a:rPr>
              <a:t>*</a:t>
            </a:r>
            <a:r>
              <a:rPr lang="zh-CN" altLang="en-US" sz="1800" dirty="0">
                <a:solidFill>
                  <a:srgbClr val="000000"/>
                </a:solidFill>
                <a:effectLst/>
                <a:latin typeface="Arial" panose="020B0604020202020204" pitchFamily="34" charset="0"/>
                <a:ea typeface="等线" panose="02010600030101010101" pitchFamily="2" charset="-122"/>
              </a:rPr>
              <a:t>号，物料维的维度项打开下拉画面报错问题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修复记录克隆传递</a:t>
            </a:r>
            <a:r>
              <a:rPr lang="en-US" altLang="zh-CN" sz="1800" dirty="0">
                <a:solidFill>
                  <a:srgbClr val="000000"/>
                </a:solidFill>
                <a:effectLst/>
                <a:latin typeface="Arial" panose="020B0604020202020204" pitchFamily="34" charset="0"/>
                <a:ea typeface="等线" panose="02010600030101010101" pitchFamily="2" charset="-122"/>
              </a:rPr>
              <a:t>true</a:t>
            </a:r>
            <a:r>
              <a:rPr lang="zh-CN" altLang="en-US" sz="1800" dirty="0">
                <a:solidFill>
                  <a:srgbClr val="000000"/>
                </a:solidFill>
                <a:effectLst/>
                <a:latin typeface="Arial" panose="020B0604020202020204" pitchFamily="34" charset="0"/>
                <a:ea typeface="等线" panose="02010600030101010101" pitchFamily="2" charset="-122"/>
              </a:rPr>
              <a:t>会报错的问题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27159" y="2499916"/>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35785" y="2710815"/>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进入主表的画面存在</a:t>
            </a:r>
            <a:r>
              <a:rPr lang="en-US" altLang="zh-CN" sz="1800" dirty="0">
                <a:solidFill>
                  <a:srgbClr val="000000"/>
                </a:solidFill>
                <a:effectLst/>
                <a:latin typeface="Arial" panose="020B0604020202020204" pitchFamily="34" charset="0"/>
                <a:ea typeface="等线" panose="02010600030101010101" pitchFamily="2" charset="-122"/>
              </a:rPr>
              <a:t>Radio</a:t>
            </a:r>
            <a:r>
              <a:rPr lang="zh-CN" altLang="en-US" sz="1800" dirty="0">
                <a:solidFill>
                  <a:srgbClr val="000000"/>
                </a:solidFill>
                <a:effectLst/>
                <a:latin typeface="Arial" panose="020B0604020202020204" pitchFamily="34" charset="0"/>
                <a:ea typeface="等线" panose="02010600030101010101" pitchFamily="2" charset="-122"/>
              </a:rPr>
              <a:t>时数据过滤失效</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仍显示说有数据问题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27159" y="394009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71345" y="415036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临时表</a:t>
            </a:r>
            <a:r>
              <a:rPr lang="en-US" altLang="zh-CN" sz="1800" dirty="0">
                <a:solidFill>
                  <a:srgbClr val="000000"/>
                </a:solidFill>
                <a:effectLst/>
                <a:latin typeface="Arial" panose="020B0604020202020204" pitchFamily="34" charset="0"/>
                <a:ea typeface="等线" panose="02010600030101010101" pitchFamily="2" charset="-122"/>
              </a:rPr>
              <a:t>addTemporaryMapData</a:t>
            </a:r>
            <a:r>
              <a:rPr lang="zh-CN" altLang="en-US" sz="1800" dirty="0">
                <a:solidFill>
                  <a:srgbClr val="000000"/>
                </a:solidFill>
                <a:effectLst/>
                <a:latin typeface="Arial" panose="020B0604020202020204" pitchFamily="34" charset="0"/>
                <a:ea typeface="等线" panose="02010600030101010101" pitchFamily="2" charset="-122"/>
              </a:rPr>
              <a:t>方法不存</a:t>
            </a:r>
            <a:r>
              <a:rPr lang="en-US" altLang="zh-CN" sz="1800" dirty="0">
                <a:solidFill>
                  <a:srgbClr val="000000"/>
                </a:solidFill>
                <a:effectLst/>
                <a:latin typeface="Arial" panose="020B0604020202020204" pitchFamily="34" charset="0"/>
                <a:ea typeface="等线" panose="02010600030101010101" pitchFamily="2" charset="-122"/>
              </a:rPr>
              <a:t>RecId</a:t>
            </a:r>
            <a:r>
              <a:rPr lang="zh-CN" altLang="en-US" sz="1800" dirty="0">
                <a:solidFill>
                  <a:srgbClr val="000000"/>
                </a:solidFill>
                <a:effectLst/>
                <a:latin typeface="Arial" panose="020B0604020202020204" pitchFamily="34" charset="0"/>
                <a:ea typeface="等线" panose="02010600030101010101" pitchFamily="2" charset="-122"/>
              </a:rPr>
              <a:t>时数据显示异常问题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修复临时表维度项模糊查找报错</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10014" y="206748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227838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导入控制台</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新增模型之后</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原有模型不显示问题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10014" y="314761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27530" y="3363595"/>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导入控制台</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新增模型界面</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下滑查看字段列表</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字段不显示问题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nvGrpSpPr>
        <p:grpSpPr>
          <a:xfrm>
            <a:off x="809379" y="4155996"/>
            <a:ext cx="655806" cy="655806"/>
            <a:chOff x="1336777" y="2215111"/>
            <a:chExt cx="1103576" cy="1103576"/>
          </a:xfrm>
        </p:grpSpPr>
        <p:sp>
          <p:nvSpPr>
            <p:cNvPr id="9" name="椭圆 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nvSpPr>
        <p:spPr>
          <a:xfrm>
            <a:off x="1827530" y="4300220"/>
            <a:ext cx="7053580" cy="55372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DataAdjustEvent</a:t>
            </a:r>
            <a:r>
              <a:rPr lang="zh-CN" altLang="en-US" sz="1800" dirty="0">
                <a:solidFill>
                  <a:srgbClr val="000000"/>
                </a:solidFill>
                <a:effectLst/>
                <a:latin typeface="Arial" panose="020B0604020202020204" pitchFamily="34" charset="0"/>
                <a:ea typeface="等线" panose="02010600030101010101" pitchFamily="2" charset="-122"/>
              </a:rPr>
              <a:t>监听事件</a:t>
            </a:r>
            <a:r>
              <a:rPr lang="en-US" altLang="zh-CN" sz="1800" dirty="0">
                <a:solidFill>
                  <a:srgbClr val="000000"/>
                </a:solidFill>
                <a:effectLst/>
                <a:latin typeface="Arial" panose="020B0604020202020204" pitchFamily="34" charset="0"/>
                <a:ea typeface="等线" panose="02010600030101010101" pitchFamily="2" charset="-122"/>
              </a:rPr>
              <a:t> sourceValue</a:t>
            </a:r>
            <a:r>
              <a:rPr lang="zh-CN" altLang="en-US" sz="1800" dirty="0">
                <a:solidFill>
                  <a:srgbClr val="000000"/>
                </a:solidFill>
                <a:effectLst/>
                <a:latin typeface="Arial" panose="020B0604020202020204" pitchFamily="34" charset="0"/>
                <a:ea typeface="等线" panose="02010600030101010101" pitchFamily="2" charset="-122"/>
              </a:rPr>
              <a:t>与</a:t>
            </a:r>
            <a:r>
              <a:rPr lang="en-US" altLang="zh-CN" sz="1800" dirty="0">
                <a:solidFill>
                  <a:srgbClr val="000000"/>
                </a:solidFill>
                <a:effectLst/>
                <a:latin typeface="Arial" panose="020B0604020202020204" pitchFamily="34" charset="0"/>
                <a:ea typeface="等线" panose="02010600030101010101" pitchFamily="2" charset="-122"/>
              </a:rPr>
              <a:t>targetValue </a:t>
            </a:r>
            <a:r>
              <a:rPr lang="zh-CN" altLang="en-US" sz="1800" dirty="0">
                <a:solidFill>
                  <a:srgbClr val="000000"/>
                </a:solidFill>
                <a:effectLst/>
                <a:latin typeface="Arial" panose="020B0604020202020204" pitchFamily="34" charset="0"/>
                <a:ea typeface="等线" panose="02010600030101010101" pitchFamily="2" charset="-122"/>
              </a:rPr>
              <a:t>参数值不符合预期问题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0"/>
            <a:ext cx="9153262" cy="5143500"/>
          </a:xfrm>
          <a:prstGeom prst="rect">
            <a:avLst/>
          </a:prstGeom>
          <a:ln>
            <a:noFill/>
          </a:ln>
        </p:spPr>
      </p:pic>
      <p:sp>
        <p:nvSpPr>
          <p:cNvPr id="7" name="矩形 6"/>
          <p:cNvSpPr/>
          <p:nvPr/>
        </p:nvSpPr>
        <p:spPr>
          <a:xfrm>
            <a:off x="2771734" y="1716159"/>
            <a:ext cx="4048760" cy="78359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500" dirty="0">
                <a:solidFill>
                  <a:srgbClr val="FFFFFF"/>
                </a:solidFill>
                <a:cs typeface="+mn-ea"/>
                <a:sym typeface="+mn-lt"/>
              </a:rPr>
              <a:t>GOT</a:t>
            </a:r>
            <a:r>
              <a:rPr lang="zh-CN" altLang="en-US" sz="4500" dirty="0">
                <a:solidFill>
                  <a:srgbClr val="FFFFFF"/>
                </a:solidFill>
                <a:cs typeface="+mn-ea"/>
                <a:sym typeface="+mn-lt"/>
              </a:rPr>
              <a:t>、</a:t>
            </a:r>
            <a:r>
              <a:rPr lang="en-US" altLang="zh-CN" sz="4500" dirty="0">
                <a:solidFill>
                  <a:srgbClr val="FFFFFF"/>
                </a:solidFill>
                <a:cs typeface="+mn-ea"/>
                <a:sym typeface="+mn-lt"/>
              </a:rPr>
              <a:t>JDT</a:t>
            </a:r>
            <a:r>
              <a:rPr lang="zh-CN" altLang="en-US" sz="4500" dirty="0">
                <a:solidFill>
                  <a:srgbClr val="FFFFFF"/>
                </a:solidFill>
                <a:cs typeface="+mn-ea"/>
                <a:sym typeface="+mn-lt"/>
              </a:rPr>
              <a:t>优化</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02</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开发助手的层、应用、插件、扩展打包改用</a:t>
            </a:r>
            <a:r>
              <a:rPr lang="en-US" altLang="zh-CN" sz="1800" dirty="0">
                <a:solidFill>
                  <a:srgbClr val="000000"/>
                </a:solidFill>
                <a:effectLst/>
                <a:latin typeface="Arial" panose="020B0604020202020204" pitchFamily="34" charset="0"/>
                <a:ea typeface="等线" panose="02010600030101010101" pitchFamily="2" charset="-122"/>
              </a:rPr>
              <a:t>ant</a:t>
            </a:r>
            <a:endParaRPr lang="en-US" altLang="zh-CN"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1979930" y="1635760"/>
            <a:ext cx="5027930" cy="333946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19057" y="0"/>
            <a:ext cx="9153262" cy="5143500"/>
          </a:xfrm>
          <a:prstGeom prst="rect">
            <a:avLst/>
          </a:prstGeom>
          <a:ln>
            <a:noFill/>
          </a:ln>
        </p:spPr>
      </p:pic>
      <p:sp>
        <p:nvSpPr>
          <p:cNvPr id="7" name="矩形 6"/>
          <p:cNvSpPr/>
          <p:nvPr/>
        </p:nvSpPr>
        <p:spPr>
          <a:xfrm>
            <a:off x="2748423" y="1714912"/>
            <a:ext cx="3647152"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500" dirty="0">
                <a:solidFill>
                  <a:srgbClr val="FFFFFF"/>
                </a:solidFill>
                <a:cs typeface="+mn-ea"/>
                <a:sym typeface="+mn-lt"/>
              </a:rPr>
              <a:t>框架更新优化</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01</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开发助手</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新增</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注册域</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功能</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36" name="图片 3"/>
          <p:cNvPicPr>
            <a:picLocks noChangeAspect="1"/>
          </p:cNvPicPr>
          <p:nvPr/>
        </p:nvPicPr>
        <p:blipFill>
          <a:blip r:embed="rId1"/>
          <a:stretch>
            <a:fillRect/>
          </a:stretch>
        </p:blipFill>
        <p:spPr>
          <a:xfrm>
            <a:off x="2627630" y="1707515"/>
            <a:ext cx="3612515" cy="2698115"/>
          </a:xfrm>
          <a:prstGeom prst="rect">
            <a:avLst/>
          </a:prstGeom>
          <a:noFill/>
          <a:ln>
            <a:noFill/>
          </a:ln>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功能新增</a:t>
            </a:r>
            <a:r>
              <a:rPr lang="en-US" altLang="zh-CN" sz="1800" dirty="0">
                <a:solidFill>
                  <a:srgbClr val="000000"/>
                </a:solidFill>
                <a:effectLst/>
                <a:latin typeface="Arial" panose="020B0604020202020204" pitchFamily="34" charset="0"/>
                <a:ea typeface="等线" panose="02010600030101010101" pitchFamily="2" charset="-122"/>
              </a:rPr>
              <a:t>[</a:t>
            </a:r>
            <a:r>
              <a:rPr lang="zh-CN" altLang="en-US" sz="1800" dirty="0">
                <a:solidFill>
                  <a:srgbClr val="000000"/>
                </a:solidFill>
                <a:effectLst/>
                <a:latin typeface="Arial" panose="020B0604020202020204" pitchFamily="34" charset="0"/>
                <a:ea typeface="等线" panose="02010600030101010101" pitchFamily="2" charset="-122"/>
              </a:rPr>
              <a:t>用户编辑</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用于新增层结构编辑用户</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不再需要</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修改</a:t>
            </a:r>
            <a:r>
              <a:rPr lang="en-US" altLang="zh-CN" sz="1800" dirty="0">
                <a:solidFill>
                  <a:srgbClr val="000000"/>
                </a:solidFill>
                <a:effectLst/>
                <a:latin typeface="Arial" panose="020B0604020202020204" pitchFamily="34" charset="0"/>
                <a:ea typeface="等线" panose="02010600030101010101" pitchFamily="2" charset="-122"/>
              </a:rPr>
              <a:t>Ids.xml</a:t>
            </a:r>
            <a:endParaRPr lang="en-US" altLang="zh-CN" sz="1800" dirty="0">
              <a:solidFill>
                <a:srgbClr val="000000"/>
              </a:solidFill>
              <a:effectLst/>
              <a:latin typeface="Arial" panose="020B0604020202020204" pitchFamily="34" charset="0"/>
              <a:ea typeface="等线" panose="02010600030101010101" pitchFamily="2" charset="-122"/>
            </a:endParaRPr>
          </a:p>
        </p:txBody>
      </p:sp>
      <p:pic>
        <p:nvPicPr>
          <p:cNvPr id="37" name="图片 4"/>
          <p:cNvPicPr>
            <a:picLocks noChangeAspect="1"/>
          </p:cNvPicPr>
          <p:nvPr/>
        </p:nvPicPr>
        <p:blipFill>
          <a:blip r:embed="rId1"/>
          <a:stretch>
            <a:fillRect/>
          </a:stretch>
        </p:blipFill>
        <p:spPr>
          <a:xfrm>
            <a:off x="2123440" y="1635760"/>
            <a:ext cx="4832350" cy="3035300"/>
          </a:xfrm>
          <a:prstGeom prst="rect">
            <a:avLst/>
          </a:prstGeom>
          <a:noFill/>
          <a:ln>
            <a:noFill/>
          </a:ln>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打包功能</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新增版本描述范本</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27159" y="2499916"/>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35785" y="2710815"/>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调整名称功能</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新应用默认显示为空</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应用改名后自动调整用户库</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27159" y="394009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71345" y="415036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数据库拟合功能</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结构校验</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显示信息</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按层结构排序</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安装层、应用、插件时</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进行数据库拟合操作</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同步数据库表结构</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27159" y="2499916"/>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35785" y="2710815"/>
            <a:ext cx="7089140" cy="55372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装层、应用、插件切换到在线后，如果无法连接到哟应用市场，或未配置，提示连接应用市场失败，没有配置则提示要求配置</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27159" y="394009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71345" y="415036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打包时</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版本规则统一为</a:t>
            </a:r>
            <a:r>
              <a:rPr lang="en-US" altLang="zh-CN" sz="1800" dirty="0">
                <a:solidFill>
                  <a:srgbClr val="000000"/>
                </a:solidFill>
                <a:effectLst/>
                <a:latin typeface="Arial" panose="020B0604020202020204" pitchFamily="34" charset="0"/>
                <a:ea typeface="等线" panose="02010600030101010101" pitchFamily="2" charset="-122"/>
              </a:rPr>
              <a:t>x.y.z.xxx</a:t>
            </a:r>
            <a:r>
              <a:rPr lang="zh-CN" altLang="en-US" sz="1800" dirty="0">
                <a:solidFill>
                  <a:srgbClr val="000000"/>
                </a:solidFill>
                <a:effectLst/>
                <a:latin typeface="Arial" panose="020B0604020202020204" pitchFamily="34" charset="0"/>
                <a:ea typeface="等线" panose="02010600030101010101" pitchFamily="2" charset="-122"/>
              </a:rPr>
              <a:t>，默认</a:t>
            </a:r>
            <a:r>
              <a:rPr lang="en-US" altLang="zh-CN" sz="1800" dirty="0">
                <a:solidFill>
                  <a:srgbClr val="000000"/>
                </a:solidFill>
                <a:effectLst/>
                <a:latin typeface="Arial" panose="020B0604020202020204" pitchFamily="34" charset="0"/>
                <a:ea typeface="等线" panose="02010600030101010101" pitchFamily="2" charset="-122"/>
              </a:rPr>
              <a:t>x.y.z</a:t>
            </a:r>
            <a:r>
              <a:rPr lang="zh-CN" altLang="en-US" sz="1800" dirty="0">
                <a:solidFill>
                  <a:srgbClr val="000000"/>
                </a:solidFill>
                <a:effectLst/>
                <a:latin typeface="Arial" panose="020B0604020202020204" pitchFamily="34" charset="0"/>
                <a:ea typeface="等线" panose="02010600030101010101" pitchFamily="2" charset="-122"/>
              </a:rPr>
              <a:t>，例如：</a:t>
            </a:r>
            <a:r>
              <a:rPr lang="en-US" altLang="zh-CN" sz="1800" dirty="0">
                <a:solidFill>
                  <a:srgbClr val="000000"/>
                </a:solidFill>
                <a:effectLst/>
                <a:latin typeface="Arial" panose="020B0604020202020204" pitchFamily="34" charset="0"/>
                <a:ea typeface="等线" panose="02010600030101010101" pitchFamily="2" charset="-122"/>
              </a:rPr>
              <a:t>1.1.0</a:t>
            </a:r>
            <a:endParaRPr lang="en-US" altLang="zh-CN"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在线安装体验版</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版本信息</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展示为</a:t>
            </a:r>
            <a:r>
              <a:rPr lang="en-US" altLang="zh-CN" sz="1800" dirty="0">
                <a:solidFill>
                  <a:srgbClr val="000000"/>
                </a:solidFill>
                <a:effectLst/>
                <a:latin typeface="Arial" panose="020B0604020202020204" pitchFamily="34" charset="0"/>
                <a:ea typeface="等线" panose="02010600030101010101" pitchFamily="2" charset="-122"/>
              </a:rPr>
              <a:t> Beta x</a:t>
            </a:r>
            <a:endParaRPr lang="en-US" altLang="zh-CN"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27159" y="2499916"/>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35785" y="2710815"/>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数据库拟合界面大小根据屏幕缩放</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27159" y="394009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35785" y="4042410"/>
            <a:ext cx="7053580" cy="55372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层、应用、插件、扩展打包的版本号，第二位、第三位最大值只允许</a:t>
            </a:r>
            <a:r>
              <a:rPr lang="en-US" altLang="zh-CN" sz="1800" dirty="0">
                <a:solidFill>
                  <a:srgbClr val="000000"/>
                </a:solidFill>
                <a:effectLst/>
                <a:latin typeface="Arial" panose="020B0604020202020204" pitchFamily="34" charset="0"/>
                <a:ea typeface="等线" panose="02010600030101010101" pitchFamily="2" charset="-122"/>
              </a:rPr>
              <a:t>99</a:t>
            </a:r>
            <a:endParaRPr lang="en-US" altLang="zh-CN"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java</a:t>
            </a:r>
            <a:r>
              <a:rPr lang="zh-CN" altLang="en-US" sz="1800" dirty="0">
                <a:solidFill>
                  <a:srgbClr val="000000"/>
                </a:solidFill>
                <a:effectLst/>
                <a:latin typeface="Arial" panose="020B0604020202020204" pitchFamily="34" charset="0"/>
                <a:ea typeface="等线" panose="02010600030101010101" pitchFamily="2" charset="-122"/>
              </a:rPr>
              <a:t>代码里跨应用引用没有校验报错问题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10014" y="206748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2278380"/>
            <a:ext cx="7089140" cy="55372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JDT</a:t>
            </a:r>
            <a:r>
              <a:rPr lang="zh-CN" altLang="en-US" sz="1800" dirty="0">
                <a:solidFill>
                  <a:srgbClr val="000000"/>
                </a:solidFill>
                <a:effectLst/>
                <a:latin typeface="Arial" panose="020B0604020202020204" pitchFamily="34" charset="0"/>
                <a:ea typeface="等线" panose="02010600030101010101" pitchFamily="2" charset="-122"/>
              </a:rPr>
              <a:t>保存非</a:t>
            </a:r>
            <a:r>
              <a:rPr lang="en-US" altLang="zh-CN" sz="1800" dirty="0">
                <a:solidFill>
                  <a:srgbClr val="000000"/>
                </a:solidFill>
                <a:effectLst/>
                <a:latin typeface="Arial" panose="020B0604020202020204" pitchFamily="34" charset="0"/>
                <a:ea typeface="等线" panose="02010600030101010101" pitchFamily="2" charset="-122"/>
              </a:rPr>
              <a:t>LayerProject</a:t>
            </a:r>
            <a:r>
              <a:rPr lang="zh-CN" altLang="en-US" sz="1800" dirty="0">
                <a:solidFill>
                  <a:srgbClr val="000000"/>
                </a:solidFill>
                <a:effectLst/>
                <a:latin typeface="Arial" panose="020B0604020202020204" pitchFamily="34" charset="0"/>
                <a:ea typeface="等线" panose="02010600030101010101" pitchFamily="2" charset="-122"/>
              </a:rPr>
              <a:t>项目，导致</a:t>
            </a:r>
            <a:r>
              <a:rPr lang="en-US" altLang="zh-CN" sz="1800" dirty="0">
                <a:solidFill>
                  <a:srgbClr val="000000"/>
                </a:solidFill>
                <a:effectLst/>
                <a:latin typeface="Arial" panose="020B0604020202020204" pitchFamily="34" charset="0"/>
                <a:ea typeface="等线" panose="02010600030101010101" pitchFamily="2" charset="-122"/>
              </a:rPr>
              <a:t>eclipse</a:t>
            </a:r>
            <a:r>
              <a:rPr lang="zh-CN" altLang="en-US" sz="1800" dirty="0">
                <a:solidFill>
                  <a:srgbClr val="000000"/>
                </a:solidFill>
                <a:effectLst/>
                <a:latin typeface="Arial" panose="020B0604020202020204" pitchFamily="34" charset="0"/>
                <a:ea typeface="等线" panose="02010600030101010101" pitchFamily="2" charset="-122"/>
              </a:rPr>
              <a:t>整体卡柱，没有启动</a:t>
            </a:r>
            <a:r>
              <a:rPr lang="en-US" altLang="zh-CN" sz="1800" dirty="0">
                <a:solidFill>
                  <a:srgbClr val="000000"/>
                </a:solidFill>
                <a:effectLst/>
                <a:latin typeface="Arial" panose="020B0604020202020204" pitchFamily="34" charset="0"/>
                <a:ea typeface="等线" panose="02010600030101010101" pitchFamily="2" charset="-122"/>
              </a:rPr>
              <a:t>GOT</a:t>
            </a:r>
            <a:r>
              <a:rPr lang="zh-CN" altLang="en-US" sz="1800" dirty="0">
                <a:solidFill>
                  <a:srgbClr val="000000"/>
                </a:solidFill>
                <a:effectLst/>
                <a:latin typeface="Arial" panose="020B0604020202020204" pitchFamily="34" charset="0"/>
                <a:ea typeface="等线" panose="02010600030101010101" pitchFamily="2" charset="-122"/>
              </a:rPr>
              <a:t>情况，未切换到</a:t>
            </a:r>
            <a:r>
              <a:rPr lang="en-US" altLang="zh-CN" sz="1800" dirty="0">
                <a:solidFill>
                  <a:srgbClr val="000000"/>
                </a:solidFill>
                <a:effectLst/>
                <a:latin typeface="Arial" panose="020B0604020202020204" pitchFamily="34" charset="0"/>
                <a:ea typeface="等线" panose="02010600030101010101" pitchFamily="2" charset="-122"/>
              </a:rPr>
              <a:t>GOT</a:t>
            </a:r>
            <a:r>
              <a:rPr lang="zh-CN" altLang="en-US" sz="1800" dirty="0">
                <a:solidFill>
                  <a:srgbClr val="000000"/>
                </a:solidFill>
                <a:effectLst/>
                <a:latin typeface="Arial" panose="020B0604020202020204" pitchFamily="34" charset="0"/>
                <a:ea typeface="等线" panose="02010600030101010101" pitchFamily="2" charset="-122"/>
              </a:rPr>
              <a:t>视图问题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10014" y="314761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27530" y="3363595"/>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新增表</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在</a:t>
            </a:r>
            <a:r>
              <a:rPr lang="en-US" altLang="zh-CN" sz="1800" dirty="0">
                <a:solidFill>
                  <a:srgbClr val="000000"/>
                </a:solidFill>
                <a:effectLst/>
                <a:latin typeface="Arial" panose="020B0604020202020204" pitchFamily="34" charset="0"/>
                <a:ea typeface="等线" panose="02010600030101010101" pitchFamily="2" charset="-122"/>
              </a:rPr>
              <a:t>@Hql </a:t>
            </a:r>
            <a:r>
              <a:rPr lang="zh-CN" altLang="en-US" sz="1800" dirty="0">
                <a:solidFill>
                  <a:srgbClr val="000000"/>
                </a:solidFill>
                <a:effectLst/>
                <a:latin typeface="Arial" panose="020B0604020202020204" pitchFamily="34" charset="0"/>
                <a:ea typeface="等线" panose="02010600030101010101" pitchFamily="2" charset="-122"/>
              </a:rPr>
              <a:t>中校验失败问题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nvGrpSpPr>
        <p:grpSpPr>
          <a:xfrm>
            <a:off x="809379" y="4155996"/>
            <a:ext cx="655806" cy="655806"/>
            <a:chOff x="1336777" y="2215111"/>
            <a:chExt cx="1103576" cy="1103576"/>
          </a:xfrm>
        </p:grpSpPr>
        <p:sp>
          <p:nvSpPr>
            <p:cNvPr id="9" name="椭圆 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plg</a:t>
            </a:r>
            <a:r>
              <a:rPr lang="zh-CN" altLang="en-US" sz="1800" dirty="0">
                <a:solidFill>
                  <a:srgbClr val="000000"/>
                </a:solidFill>
                <a:effectLst/>
                <a:latin typeface="Arial" panose="020B0604020202020204" pitchFamily="34" charset="0"/>
                <a:ea typeface="等线" panose="02010600030101010101" pitchFamily="2" charset="-122"/>
              </a:rPr>
              <a:t>新增</a:t>
            </a:r>
            <a:r>
              <a:rPr lang="en-US" altLang="zh-CN" sz="1800" dirty="0">
                <a:solidFill>
                  <a:srgbClr val="000000"/>
                </a:solidFill>
                <a:effectLst/>
                <a:latin typeface="Arial" panose="020B0604020202020204" pitchFamily="34" charset="0"/>
                <a:ea typeface="等线" panose="02010600030101010101" pitchFamily="2" charset="-122"/>
              </a:rPr>
              <a:t>app</a:t>
            </a:r>
            <a:r>
              <a:rPr lang="zh-CN" altLang="en-US" sz="1800" dirty="0">
                <a:solidFill>
                  <a:srgbClr val="000000"/>
                </a:solidFill>
                <a:effectLst/>
                <a:latin typeface="Arial" panose="020B0604020202020204" pitchFamily="34" charset="0"/>
                <a:ea typeface="等线" panose="02010600030101010101" pitchFamily="2" charset="-122"/>
              </a:rPr>
              <a:t>的字段，</a:t>
            </a:r>
            <a:r>
              <a:rPr lang="en-US" altLang="zh-CN" sz="1800" dirty="0">
                <a:solidFill>
                  <a:srgbClr val="000000"/>
                </a:solidFill>
                <a:effectLst/>
                <a:latin typeface="Arial" panose="020B0604020202020204" pitchFamily="34" charset="0"/>
                <a:ea typeface="等线" panose="02010600030101010101" pitchFamily="2" charset="-122"/>
              </a:rPr>
              <a:t>hql</a:t>
            </a:r>
            <a:r>
              <a:rPr lang="zh-CN" altLang="en-US" sz="1800" dirty="0">
                <a:solidFill>
                  <a:srgbClr val="000000"/>
                </a:solidFill>
                <a:effectLst/>
                <a:latin typeface="Arial" panose="020B0604020202020204" pitchFamily="34" charset="0"/>
                <a:ea typeface="等线" panose="02010600030101010101" pitchFamily="2" charset="-122"/>
              </a:rPr>
              <a:t>检查报错问题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新增日期格式</a:t>
            </a:r>
            <a:r>
              <a:rPr lang="en-US" altLang="zh-CN" sz="1800" dirty="0">
                <a:solidFill>
                  <a:srgbClr val="000000"/>
                </a:solidFill>
                <a:effectLst/>
                <a:latin typeface="Arial" panose="020B0604020202020204" pitchFamily="34" charset="0"/>
                <a:ea typeface="等线" panose="02010600030101010101" pitchFamily="2" charset="-122"/>
              </a:rPr>
              <a:t> yyyy</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MM-dd</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MM/dd yyyy-MM-dd</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yyyy-M-d</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yyyy-MM yyyy/MM/dd</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yyyy/M/d</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yyyy/MM</a:t>
            </a:r>
            <a:r>
              <a:rPr lang="en-US" altLang="zh-CN" sz="1800" dirty="0">
                <a:solidFill>
                  <a:srgbClr val="000000"/>
                </a:solidFill>
                <a:effectLst/>
                <a:latin typeface="Arial" panose="020B0604020202020204" pitchFamily="34" charset="0"/>
                <a:ea typeface="等线" panose="02010600030101010101" pitchFamily="2" charset="-122"/>
              </a:rPr>
              <a:t>l</a:t>
            </a:r>
            <a:endParaRPr lang="en-US" altLang="zh-CN"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3115310" y="2067560"/>
            <a:ext cx="3181350" cy="257175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Class</a:t>
            </a:r>
            <a:r>
              <a:rPr lang="zh-CN" altLang="en-US" sz="1800" dirty="0">
                <a:solidFill>
                  <a:srgbClr val="000000"/>
                </a:solidFill>
                <a:effectLst/>
                <a:latin typeface="Arial" panose="020B0604020202020204" pitchFamily="34" charset="0"/>
                <a:ea typeface="等线" panose="02010600030101010101" pitchFamily="2" charset="-122"/>
              </a:rPr>
              <a:t>节点增加右键方法，不需要左侧的方法列表，其他与</a:t>
            </a:r>
            <a:r>
              <a:rPr lang="en-US" altLang="zh-CN" sz="1800" dirty="0">
                <a:solidFill>
                  <a:srgbClr val="000000"/>
                </a:solidFill>
                <a:effectLst/>
                <a:latin typeface="Arial" panose="020B0604020202020204" pitchFamily="34" charset="0"/>
                <a:ea typeface="等线" panose="02010600030101010101" pitchFamily="2" charset="-122"/>
              </a:rPr>
              <a:t>Table</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Form</a:t>
            </a:r>
            <a:r>
              <a:rPr lang="zh-CN" altLang="en-US" sz="1800" dirty="0">
                <a:solidFill>
                  <a:srgbClr val="000000"/>
                </a:solidFill>
                <a:effectLst/>
                <a:latin typeface="Arial" panose="020B0604020202020204" pitchFamily="34" charset="0"/>
                <a:ea typeface="等线" panose="02010600030101010101" pitchFamily="2" charset="-122"/>
              </a:rPr>
              <a:t>保持一致</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2051685" y="1924050"/>
            <a:ext cx="5657850" cy="301752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GOT</a:t>
            </a:r>
            <a:r>
              <a:rPr lang="zh-CN" altLang="en-US" sz="1800" dirty="0">
                <a:solidFill>
                  <a:srgbClr val="000000"/>
                </a:solidFill>
                <a:effectLst/>
                <a:latin typeface="Arial" panose="020B0604020202020204" pitchFamily="34" charset="0"/>
                <a:ea typeface="等线" panose="02010600030101010101" pitchFamily="2" charset="-122"/>
              </a:rPr>
              <a:t>层链升级不再依赖</a:t>
            </a:r>
            <a:r>
              <a:rPr lang="en-US" altLang="zh-CN" sz="1800" dirty="0">
                <a:solidFill>
                  <a:srgbClr val="000000"/>
                </a:solidFill>
                <a:effectLst/>
                <a:latin typeface="Arial" panose="020B0604020202020204" pitchFamily="34" charset="0"/>
                <a:ea typeface="等线" panose="02010600030101010101" pitchFamily="2" charset="-122"/>
              </a:rPr>
              <a:t>GOT</a:t>
            </a:r>
            <a:r>
              <a:rPr lang="zh-CN" altLang="en-US" sz="1800" dirty="0">
                <a:solidFill>
                  <a:srgbClr val="000000"/>
                </a:solidFill>
                <a:effectLst/>
                <a:latin typeface="Arial" panose="020B0604020202020204" pitchFamily="34" charset="0"/>
                <a:ea typeface="等线" panose="02010600030101010101" pitchFamily="2" charset="-122"/>
              </a:rPr>
              <a:t>启动</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10014" y="206748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227838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当下层是源码时</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不能再创建上层</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10014" y="314761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27530" y="3363595"/>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FormItem Editor</a:t>
            </a:r>
            <a:r>
              <a:rPr lang="zh-CN" altLang="en-US" sz="1800" dirty="0">
                <a:solidFill>
                  <a:srgbClr val="000000"/>
                </a:solidFill>
                <a:effectLst/>
                <a:latin typeface="Arial" panose="020B0604020202020204" pitchFamily="34" charset="0"/>
                <a:ea typeface="等线" panose="02010600030101010101" pitchFamily="2" charset="-122"/>
              </a:rPr>
              <a:t>节点不再支持右键新增方法</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nvGrpSpPr>
        <p:grpSpPr>
          <a:xfrm>
            <a:off x="809379" y="4155996"/>
            <a:ext cx="655806" cy="655806"/>
            <a:chOff x="1336777" y="2215111"/>
            <a:chExt cx="1103576" cy="1103576"/>
          </a:xfrm>
        </p:grpSpPr>
        <p:sp>
          <p:nvSpPr>
            <p:cNvPr id="9" name="椭圆 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GOT </a:t>
            </a:r>
            <a:r>
              <a:rPr lang="zh-CN" altLang="en-US" sz="1800" dirty="0">
                <a:solidFill>
                  <a:srgbClr val="000000"/>
                </a:solidFill>
                <a:effectLst/>
                <a:latin typeface="Arial" panose="020B0604020202020204" pitchFamily="34" charset="0"/>
                <a:ea typeface="等线" panose="02010600030101010101" pitchFamily="2" charset="-122"/>
              </a:rPr>
              <a:t>标题栏节点类型显示不对问题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部分项目环境下</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从</a:t>
            </a:r>
            <a:r>
              <a:rPr lang="en-US" altLang="zh-CN" sz="1800" dirty="0">
                <a:solidFill>
                  <a:srgbClr val="000000"/>
                </a:solidFill>
                <a:effectLst/>
                <a:latin typeface="Arial" panose="020B0604020202020204" pitchFamily="34" charset="0"/>
                <a:ea typeface="等线" panose="02010600030101010101" pitchFamily="2" charset="-122"/>
              </a:rPr>
              <a:t>APP</a:t>
            </a:r>
            <a:r>
              <a:rPr lang="zh-CN" altLang="en-US" sz="1800" dirty="0">
                <a:solidFill>
                  <a:srgbClr val="000000"/>
                </a:solidFill>
                <a:effectLst/>
                <a:latin typeface="Arial" panose="020B0604020202020204" pitchFamily="34" charset="0"/>
                <a:ea typeface="等线" panose="02010600030101010101" pitchFamily="2" charset="-122"/>
              </a:rPr>
              <a:t>层切换到</a:t>
            </a:r>
            <a:r>
              <a:rPr lang="en-US" altLang="zh-CN" sz="1800" dirty="0">
                <a:solidFill>
                  <a:srgbClr val="000000"/>
                </a:solidFill>
                <a:effectLst/>
                <a:latin typeface="Arial" panose="020B0604020202020204" pitchFamily="34" charset="0"/>
                <a:ea typeface="等线" panose="02010600030101010101" pitchFamily="2" charset="-122"/>
              </a:rPr>
              <a:t>OBJ</a:t>
            </a:r>
            <a:r>
              <a:rPr lang="zh-CN" altLang="en-US" sz="1800" dirty="0">
                <a:solidFill>
                  <a:srgbClr val="000000"/>
                </a:solidFill>
                <a:effectLst/>
                <a:latin typeface="Arial" panose="020B0604020202020204" pitchFamily="34" charset="0"/>
                <a:ea typeface="等线" panose="02010600030101010101" pitchFamily="2" charset="-122"/>
              </a:rPr>
              <a:t>层，经常出现安全模式问题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10014" y="206748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2278380"/>
            <a:ext cx="7089140" cy="55372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不显示应用前缀的情况下，数据源字段维度项显示不对问题，没有显示维度</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10014" y="314761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27530" y="3363595"/>
            <a:ext cx="7053580" cy="55372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LookupForm</a:t>
            </a:r>
            <a:r>
              <a:rPr lang="zh-CN" altLang="en-US" sz="1800" dirty="0">
                <a:solidFill>
                  <a:srgbClr val="000000"/>
                </a:solidFill>
                <a:effectLst/>
                <a:latin typeface="Arial" panose="020B0604020202020204" pitchFamily="34" charset="0"/>
                <a:ea typeface="等线" panose="02010600030101010101" pitchFamily="2" charset="-122"/>
              </a:rPr>
              <a:t>设置的</a:t>
            </a:r>
            <a:r>
              <a:rPr lang="en-US" altLang="zh-CN" sz="1800" dirty="0">
                <a:solidFill>
                  <a:srgbClr val="000000"/>
                </a:solidFill>
                <a:effectLst/>
                <a:latin typeface="Arial" panose="020B0604020202020204" pitchFamily="34" charset="0"/>
                <a:ea typeface="等线" panose="02010600030101010101" pitchFamily="2" charset="-122"/>
              </a:rPr>
              <a:t>returnField</a:t>
            </a:r>
            <a:r>
              <a:rPr lang="zh-CN" altLang="en-US" sz="1800" dirty="0">
                <a:solidFill>
                  <a:srgbClr val="000000"/>
                </a:solidFill>
                <a:effectLst/>
                <a:latin typeface="Arial" panose="020B0604020202020204" pitchFamily="34" charset="0"/>
                <a:ea typeface="等线" panose="02010600030101010101" pitchFamily="2" charset="-122"/>
              </a:rPr>
              <a:t>，在表上面调整名称后，这个地方不会一起调整问题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nvGrpSpPr>
        <p:grpSpPr>
          <a:xfrm>
            <a:off x="809379" y="4155996"/>
            <a:ext cx="655806" cy="655806"/>
            <a:chOff x="1336777" y="2215111"/>
            <a:chExt cx="1103576" cy="1103576"/>
          </a:xfrm>
        </p:grpSpPr>
        <p:sp>
          <p:nvSpPr>
            <p:cNvPr id="9" name="椭圆 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回滚表但是</a:t>
            </a:r>
            <a:r>
              <a:rPr lang="en-US" altLang="zh-CN" sz="1800" dirty="0">
                <a:solidFill>
                  <a:srgbClr val="000000"/>
                </a:solidFill>
                <a:effectLst/>
                <a:latin typeface="Arial" panose="020B0604020202020204" pitchFamily="34" charset="0"/>
                <a:ea typeface="等线" panose="02010600030101010101" pitchFamily="2" charset="-122"/>
              </a:rPr>
              <a:t>JAVA</a:t>
            </a:r>
            <a:r>
              <a:rPr lang="zh-CN" altLang="en-US" sz="1800" dirty="0">
                <a:solidFill>
                  <a:srgbClr val="000000"/>
                </a:solidFill>
                <a:effectLst/>
                <a:latin typeface="Arial" panose="020B0604020202020204" pitchFamily="34" charset="0"/>
                <a:ea typeface="等线" panose="02010600030101010101" pitchFamily="2" charset="-122"/>
              </a:rPr>
              <a:t>文件未删除问题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725" y="1282284"/>
            <a:ext cx="7674619"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FormLookupColumn</a:t>
            </a:r>
            <a:r>
              <a:rPr lang="zh-CN" altLang="en-US" sz="1800" dirty="0">
                <a:solidFill>
                  <a:srgbClr val="000000"/>
                </a:solidFill>
                <a:effectLst/>
                <a:latin typeface="Arial" panose="020B0604020202020204" pitchFamily="34" charset="0"/>
                <a:ea typeface="等线" panose="02010600030101010101" pitchFamily="2" charset="-122"/>
              </a:rPr>
              <a:t>增加</a:t>
            </a:r>
            <a:r>
              <a:rPr lang="en-US" altLang="zh-CN" sz="1800" dirty="0">
                <a:solidFill>
                  <a:srgbClr val="000000"/>
                </a:solidFill>
                <a:effectLst/>
                <a:latin typeface="Arial" panose="020B0604020202020204" pitchFamily="34" charset="0"/>
                <a:ea typeface="等线" panose="02010600030101010101" pitchFamily="2" charset="-122"/>
              </a:rPr>
              <a:t>JoinQuery</a:t>
            </a:r>
            <a:r>
              <a:rPr lang="zh-CN" altLang="en-US" sz="1800" dirty="0">
                <a:solidFill>
                  <a:srgbClr val="000000"/>
                </a:solidFill>
                <a:effectLst/>
                <a:latin typeface="Arial" panose="020B0604020202020204" pitchFamily="34" charset="0"/>
                <a:ea typeface="等线" panose="02010600030101010101" pitchFamily="2" charset="-122"/>
              </a:rPr>
              <a:t>方法控制是否需要查询框</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1017270" y="2283460"/>
            <a:ext cx="7626350" cy="115570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Decimial</a:t>
            </a:r>
            <a:r>
              <a:rPr lang="zh-CN" altLang="en-US" sz="1800" dirty="0">
                <a:solidFill>
                  <a:srgbClr val="000000"/>
                </a:solidFill>
                <a:effectLst/>
                <a:latin typeface="Arial" panose="020B0604020202020204" pitchFamily="34" charset="0"/>
                <a:ea typeface="等线" panose="02010600030101010101" pitchFamily="2" charset="-122"/>
              </a:rPr>
              <a:t>字段</a:t>
            </a:r>
            <a:r>
              <a:rPr lang="en-US" altLang="zh-CN" sz="1800" dirty="0">
                <a:solidFill>
                  <a:srgbClr val="000000"/>
                </a:solidFill>
                <a:effectLst/>
                <a:latin typeface="Arial" panose="020B0604020202020204" pitchFamily="34" charset="0"/>
                <a:ea typeface="等线" panose="02010600030101010101" pitchFamily="2" charset="-122"/>
              </a:rPr>
              <a:t> showZero</a:t>
            </a:r>
            <a:r>
              <a:rPr lang="zh-CN" altLang="en-US" sz="1800" dirty="0">
                <a:solidFill>
                  <a:srgbClr val="000000"/>
                </a:solidFill>
                <a:effectLst/>
                <a:latin typeface="Arial" panose="020B0604020202020204" pitchFamily="34" charset="0"/>
                <a:ea typeface="等线" panose="02010600030101010101" pitchFamily="2" charset="-122"/>
              </a:rPr>
              <a:t>属性和</a:t>
            </a:r>
            <a:r>
              <a:rPr lang="en-US" altLang="zh-CN" sz="1800" dirty="0">
                <a:solidFill>
                  <a:srgbClr val="000000"/>
                </a:solidFill>
                <a:effectLst/>
                <a:latin typeface="Arial" panose="020B0604020202020204" pitchFamily="34" charset="0"/>
                <a:ea typeface="等线" panose="02010600030101010101" pitchFamily="2" charset="-122"/>
              </a:rPr>
              <a:t>NumOfDecimial</a:t>
            </a:r>
            <a:r>
              <a:rPr lang="zh-CN" altLang="en-US" sz="1800" dirty="0">
                <a:solidFill>
                  <a:srgbClr val="000000"/>
                </a:solidFill>
                <a:effectLst/>
                <a:latin typeface="Arial" panose="020B0604020202020204" pitchFamily="34" charset="0"/>
                <a:ea typeface="等线" panose="02010600030101010101" pitchFamily="2" charset="-122"/>
              </a:rPr>
              <a:t>和</a:t>
            </a:r>
            <a:r>
              <a:rPr lang="en-US" altLang="zh-CN" sz="1800" dirty="0">
                <a:solidFill>
                  <a:srgbClr val="000000"/>
                </a:solidFill>
                <a:effectLst/>
                <a:latin typeface="Arial" panose="020B0604020202020204" pitchFamily="34" charset="0"/>
                <a:ea typeface="等线" panose="02010600030101010101" pitchFamily="2" charset="-122"/>
              </a:rPr>
              <a:t>DispalyDecimial </a:t>
            </a:r>
            <a:r>
              <a:rPr lang="zh-CN" altLang="en-US" sz="1800" dirty="0">
                <a:solidFill>
                  <a:srgbClr val="000000"/>
                </a:solidFill>
                <a:effectLst/>
                <a:latin typeface="Arial" panose="020B0604020202020204" pitchFamily="34" charset="0"/>
                <a:ea typeface="等线" panose="02010600030101010101" pitchFamily="2" charset="-122"/>
              </a:rPr>
              <a:t>属性</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再</a:t>
            </a:r>
            <a:r>
              <a:rPr lang="en-US" altLang="zh-CN" sz="1800" dirty="0">
                <a:solidFill>
                  <a:srgbClr val="000000"/>
                </a:solidFill>
                <a:effectLst/>
                <a:latin typeface="Arial" panose="020B0604020202020204" pitchFamily="34" charset="0"/>
                <a:ea typeface="等线" panose="02010600030101010101" pitchFamily="2" charset="-122"/>
              </a:rPr>
              <a:t>DataSourceFiled</a:t>
            </a:r>
            <a:r>
              <a:rPr lang="zh-CN" altLang="en-US" sz="1800" dirty="0">
                <a:solidFill>
                  <a:srgbClr val="000000"/>
                </a:solidFill>
                <a:effectLst/>
                <a:latin typeface="Arial" panose="020B0604020202020204" pitchFamily="34" charset="0"/>
                <a:ea typeface="等线" panose="02010600030101010101" pitchFamily="2" charset="-122"/>
              </a:rPr>
              <a:t>上值异常问题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10014" y="206748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2278380"/>
            <a:ext cx="7089140" cy="55372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formdatasource</a:t>
            </a:r>
            <a:r>
              <a:rPr lang="zh-CN" altLang="en-US" sz="1800" dirty="0">
                <a:solidFill>
                  <a:srgbClr val="000000"/>
                </a:solidFill>
                <a:effectLst/>
                <a:latin typeface="Arial" panose="020B0604020202020204" pitchFamily="34" charset="0"/>
                <a:ea typeface="等线" panose="02010600030101010101" pitchFamily="2" charset="-122"/>
              </a:rPr>
              <a:t>右边的属性里面</a:t>
            </a:r>
            <a:r>
              <a:rPr lang="en-US" altLang="zh-CN" sz="1800" dirty="0">
                <a:solidFill>
                  <a:srgbClr val="000000"/>
                </a:solidFill>
                <a:effectLst/>
                <a:latin typeface="Arial" panose="020B0604020202020204" pitchFamily="34" charset="0"/>
                <a:ea typeface="等线" panose="02010600030101010101" pitchFamily="2" charset="-122"/>
              </a:rPr>
              <a:t>label</a:t>
            </a:r>
            <a:r>
              <a:rPr lang="zh-CN" altLang="en-US" sz="1800" dirty="0">
                <a:solidFill>
                  <a:srgbClr val="000000"/>
                </a:solidFill>
                <a:effectLst/>
                <a:latin typeface="Arial" panose="020B0604020202020204" pitchFamily="34" charset="0"/>
                <a:ea typeface="等线" panose="02010600030101010101" pitchFamily="2" charset="-122"/>
              </a:rPr>
              <a:t>的名字没有默认显示继承的</a:t>
            </a:r>
            <a:r>
              <a:rPr lang="en-US" altLang="zh-CN" sz="1800" dirty="0">
                <a:solidFill>
                  <a:srgbClr val="000000"/>
                </a:solidFill>
                <a:effectLst/>
                <a:latin typeface="Arial" panose="020B0604020202020204" pitchFamily="34" charset="0"/>
                <a:ea typeface="等线" panose="02010600030101010101" pitchFamily="2" charset="-122"/>
              </a:rPr>
              <a:t>table</a:t>
            </a:r>
            <a:r>
              <a:rPr lang="zh-CN" altLang="en-US" sz="1800" dirty="0">
                <a:solidFill>
                  <a:srgbClr val="000000"/>
                </a:solidFill>
                <a:effectLst/>
                <a:latin typeface="Arial" panose="020B0604020202020204" pitchFamily="34" charset="0"/>
                <a:ea typeface="等线" panose="02010600030101010101" pitchFamily="2" charset="-122"/>
              </a:rPr>
              <a:t>的</a:t>
            </a:r>
            <a:r>
              <a:rPr lang="en-US" altLang="zh-CN" sz="1800" dirty="0">
                <a:solidFill>
                  <a:srgbClr val="000000"/>
                </a:solidFill>
                <a:effectLst/>
                <a:latin typeface="Arial" panose="020B0604020202020204" pitchFamily="34" charset="0"/>
                <a:ea typeface="等线" panose="02010600030101010101" pitchFamily="2" charset="-122"/>
              </a:rPr>
              <a:t>label</a:t>
            </a:r>
            <a:r>
              <a:rPr lang="zh-CN" altLang="en-US" sz="1800" dirty="0">
                <a:solidFill>
                  <a:srgbClr val="000000"/>
                </a:solidFill>
                <a:effectLst/>
                <a:latin typeface="Arial" panose="020B0604020202020204" pitchFamily="34" charset="0"/>
                <a:ea typeface="等线" panose="02010600030101010101" pitchFamily="2" charset="-122"/>
              </a:rPr>
              <a:t>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10014" y="314761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27530" y="3363595"/>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双击方法跳转</a:t>
            </a:r>
            <a:r>
              <a:rPr lang="en-US" altLang="zh-CN" sz="1800" dirty="0">
                <a:solidFill>
                  <a:srgbClr val="000000"/>
                </a:solidFill>
                <a:effectLst/>
                <a:latin typeface="Arial" panose="020B0604020202020204" pitchFamily="34" charset="0"/>
                <a:ea typeface="等线" panose="02010600030101010101" pitchFamily="2" charset="-122"/>
              </a:rPr>
              <a:t>java</a:t>
            </a:r>
            <a:r>
              <a:rPr lang="zh-CN" altLang="en-US" sz="1800" dirty="0">
                <a:solidFill>
                  <a:srgbClr val="000000"/>
                </a:solidFill>
                <a:effectLst/>
                <a:latin typeface="Arial" panose="020B0604020202020204" pitchFamily="34" charset="0"/>
                <a:ea typeface="等线" panose="02010600030101010101" pitchFamily="2" charset="-122"/>
              </a:rPr>
              <a:t>代码，没有自动定位到方法问题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nvGrpSpPr>
        <p:grpSpPr>
          <a:xfrm>
            <a:off x="809379" y="4155996"/>
            <a:ext cx="655806" cy="655806"/>
            <a:chOff x="1336777" y="2215111"/>
            <a:chExt cx="1103576" cy="1103576"/>
          </a:xfrm>
        </p:grpSpPr>
        <p:sp>
          <p:nvSpPr>
            <p:cNvPr id="9" name="椭圆 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Editor Extends </a:t>
            </a:r>
            <a:r>
              <a:rPr lang="zh-CN" altLang="en-US" sz="1800" dirty="0">
                <a:solidFill>
                  <a:srgbClr val="000000"/>
                </a:solidFill>
                <a:effectLst/>
                <a:latin typeface="Arial" panose="020B0604020202020204" pitchFamily="34" charset="0"/>
                <a:ea typeface="等线" panose="02010600030101010101" pitchFamily="2" charset="-122"/>
              </a:rPr>
              <a:t>属性</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选择异常问题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0"/>
            <a:ext cx="9153262" cy="5143500"/>
          </a:xfrm>
          <a:prstGeom prst="rect">
            <a:avLst/>
          </a:prstGeom>
          <a:ln>
            <a:noFill/>
          </a:ln>
        </p:spPr>
      </p:pic>
      <p:sp>
        <p:nvSpPr>
          <p:cNvPr id="7" name="矩形 6"/>
          <p:cNvSpPr/>
          <p:nvPr/>
        </p:nvSpPr>
        <p:spPr>
          <a:xfrm>
            <a:off x="3131779" y="1707269"/>
            <a:ext cx="3040380" cy="78359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500" dirty="0">
                <a:solidFill>
                  <a:srgbClr val="FFFFFF"/>
                </a:solidFill>
                <a:cs typeface="+mn-ea"/>
                <a:sym typeface="+mn-lt"/>
              </a:rPr>
              <a:t>客户端优化</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23139" y="2836989"/>
              <a:ext cx="656590" cy="2603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03</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sz="1800" dirty="0">
                <a:solidFill>
                  <a:srgbClr val="000000"/>
                </a:solidFill>
                <a:effectLst/>
                <a:latin typeface="Arial" panose="020B0604020202020204" pitchFamily="34" charset="0"/>
                <a:ea typeface="等线" panose="02010600030101010101" pitchFamily="2" charset="-122"/>
              </a:rPr>
              <a:t>DataGird</a:t>
            </a:r>
            <a:r>
              <a:rPr lang="zh-CN" altLang="en-US" sz="1800" dirty="0">
                <a:solidFill>
                  <a:srgbClr val="000000"/>
                </a:solidFill>
                <a:effectLst/>
                <a:latin typeface="Arial" panose="020B0604020202020204" pitchFamily="34" charset="0"/>
                <a:ea typeface="等线" panose="02010600030101010101" pitchFamily="2" charset="-122"/>
              </a:rPr>
              <a:t>数据列</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新增一行统计行</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统计数值类型的合计</a:t>
            </a:r>
            <a:r>
              <a:rPr lang="zh-CN" altLang="en-US" sz="1800" dirty="0">
                <a:solidFill>
                  <a:srgbClr val="000000"/>
                </a:solidFill>
                <a:effectLst/>
                <a:latin typeface="Arial" panose="020B0604020202020204" pitchFamily="34" charset="0"/>
                <a:ea typeface="等线" panose="02010600030101010101" pitchFamily="2" charset="-122"/>
              </a:rPr>
              <a:t>等</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2627630" y="1835785"/>
            <a:ext cx="4780280" cy="313626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画面调整新增节点统计图表</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用于和报表分析器结合</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画面上显示统计</a:t>
            </a:r>
            <a:r>
              <a:rPr lang="zh-CN" altLang="en-US" sz="1800" dirty="0">
                <a:solidFill>
                  <a:srgbClr val="000000"/>
                </a:solidFill>
                <a:effectLst/>
                <a:latin typeface="Arial" panose="020B0604020202020204" pitchFamily="34" charset="0"/>
                <a:ea typeface="等线" panose="02010600030101010101" pitchFamily="2" charset="-122"/>
              </a:rPr>
              <a:t>试图</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2411730" y="1779905"/>
            <a:ext cx="6012815" cy="272415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画面调整新增节点</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查询组</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用于和筛选器结合</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画面上显示查询框</a:t>
            </a:r>
            <a:r>
              <a:rPr lang="zh-CN" altLang="en-US" sz="1800" dirty="0">
                <a:solidFill>
                  <a:srgbClr val="000000"/>
                </a:solidFill>
                <a:effectLst/>
                <a:latin typeface="Arial" panose="020B0604020202020204" pitchFamily="34" charset="0"/>
                <a:ea typeface="等线" panose="02010600030101010101" pitchFamily="2" charset="-122"/>
              </a:rPr>
              <a:t>组</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1691640" y="2067560"/>
            <a:ext cx="6851015" cy="227266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功能栏</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新增</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切换皮肤</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用于切换整体</a:t>
            </a:r>
            <a:r>
              <a:rPr lang="en-US" altLang="zh-CN" sz="1800" dirty="0">
                <a:solidFill>
                  <a:srgbClr val="000000"/>
                </a:solidFill>
                <a:effectLst/>
                <a:latin typeface="Arial" panose="020B0604020202020204" pitchFamily="34" charset="0"/>
                <a:ea typeface="等线" panose="02010600030101010101" pitchFamily="2" charset="-122"/>
              </a:rPr>
              <a:t>Form </a:t>
            </a:r>
            <a:r>
              <a:rPr lang="zh-CN" altLang="en-US" sz="1800" dirty="0">
                <a:solidFill>
                  <a:srgbClr val="000000"/>
                </a:solidFill>
                <a:effectLst/>
                <a:latin typeface="Arial" panose="020B0604020202020204" pitchFamily="34" charset="0"/>
                <a:ea typeface="等线" panose="02010600030101010101" pitchFamily="2" charset="-122"/>
              </a:rPr>
              <a:t>风格</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常用于工位</a:t>
            </a:r>
            <a:r>
              <a:rPr lang="zh-CN" altLang="en-US" sz="1800" dirty="0">
                <a:solidFill>
                  <a:srgbClr val="000000"/>
                </a:solidFill>
                <a:effectLst/>
                <a:latin typeface="Arial" panose="020B0604020202020204" pitchFamily="34" charset="0"/>
                <a:ea typeface="等线" panose="02010600030101010101" pitchFamily="2" charset="-122"/>
              </a:rPr>
              <a:t>机</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2843530" y="2008505"/>
            <a:ext cx="3505200" cy="291465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用户参数设置</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新增</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表格行颜色</a:t>
            </a:r>
            <a:r>
              <a:rPr lang="zh-CN" altLang="en-US" sz="1800" dirty="0">
                <a:solidFill>
                  <a:srgbClr val="000000"/>
                </a:solidFill>
                <a:effectLst/>
                <a:latin typeface="Arial" panose="020B0604020202020204" pitchFamily="34" charset="0"/>
                <a:ea typeface="等线" panose="02010600030101010101" pitchFamily="2" charset="-122"/>
              </a:rPr>
              <a:t>交替</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2411730" y="1635760"/>
            <a:ext cx="5247640" cy="339661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0"/>
            <a:ext cx="9153262" cy="5143500"/>
          </a:xfrm>
          <a:prstGeom prst="rect">
            <a:avLst/>
          </a:prstGeom>
          <a:ln>
            <a:solidFill>
              <a:srgbClr val="033E78"/>
            </a:solidFill>
          </a:ln>
        </p:spPr>
      </p:pic>
      <p:sp>
        <p:nvSpPr>
          <p:cNvPr id="7" name="矩形 6"/>
          <p:cNvSpPr/>
          <p:nvPr/>
        </p:nvSpPr>
        <p:spPr>
          <a:xfrm>
            <a:off x="2633008" y="1452721"/>
            <a:ext cx="3877985"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dirty="0">
                <a:solidFill>
                  <a:srgbClr val="FFFFFF"/>
                </a:solidFill>
                <a:cs typeface="+mn-ea"/>
                <a:sym typeface="+mn-lt"/>
              </a:rPr>
              <a:t>感谢您的观看</a:t>
            </a:r>
            <a:endParaRPr kumimoji="0" lang="zh-CN" altLang="en-US" sz="4800" b="0" i="0" u="none" strike="noStrike" kern="1200" cap="none" spc="0" normalizeH="0" baseline="0" noProof="0" dirty="0">
              <a:ln>
                <a:noFill/>
              </a:ln>
              <a:solidFill>
                <a:srgbClr val="FFFFFF"/>
              </a:solidFill>
              <a:effectLst/>
              <a:uLnTx/>
              <a:uFillTx/>
              <a:cs typeface="+mn-ea"/>
              <a:sym typeface="+mn-lt"/>
            </a:endParaRPr>
          </a:p>
        </p:txBody>
      </p:sp>
      <p:sp>
        <p:nvSpPr>
          <p:cNvPr id="9" name="矩形 8"/>
          <p:cNvSpPr/>
          <p:nvPr/>
        </p:nvSpPr>
        <p:spPr>
          <a:xfrm>
            <a:off x="3169661" y="987574"/>
            <a:ext cx="280467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cs typeface="+mn-ea"/>
                <a:sym typeface="+mn-lt"/>
              </a:rPr>
              <a:t>Network Security </a:t>
            </a:r>
            <a:endParaRPr kumimoji="0" lang="zh-CN" altLang="en-US" sz="2400" b="0" i="0" u="none" strike="noStrike" kern="1200" cap="none" spc="0" normalizeH="0" baseline="0" noProof="0" dirty="0">
              <a:ln>
                <a:noFill/>
              </a:ln>
              <a:solidFill>
                <a:srgbClr val="FFFFFF"/>
              </a:solidFill>
              <a:effectLst/>
              <a:uLnTx/>
              <a:uFillTx/>
              <a:cs typeface="+mn-ea"/>
              <a:sym typeface="+mn-lt"/>
            </a:endParaRPr>
          </a:p>
        </p:txBody>
      </p:sp>
      <p:sp>
        <p:nvSpPr>
          <p:cNvPr id="14" name="矩形 13"/>
          <p:cNvSpPr/>
          <p:nvPr/>
        </p:nvSpPr>
        <p:spPr>
          <a:xfrm>
            <a:off x="1691680" y="2283718"/>
            <a:ext cx="5760640"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FFFFF"/>
                </a:solidFill>
                <a:effectLst/>
                <a:uLnTx/>
                <a:uFillTx/>
                <a:cs typeface="+mn-ea"/>
                <a:sym typeface="+mn-lt"/>
              </a:rPr>
              <a:t>Research on 3D Representation Technology of Network Security Visualization Based on Intrusion Detection</a:t>
            </a:r>
            <a:endParaRPr kumimoji="0" lang="en-US" altLang="zh-CN" sz="1050" b="0" i="0" u="none" strike="noStrike" kern="1200" cap="none" spc="0" normalizeH="0" baseline="0" noProof="0" dirty="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27159" y="942261"/>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830" y="1131570"/>
            <a:ext cx="7212965"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支持附件功能</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文件批量下载</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2051685" y="1564005"/>
            <a:ext cx="4457700" cy="350774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725" y="1282284"/>
            <a:ext cx="7674619"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系统层新增画面</a:t>
            </a:r>
            <a:r>
              <a:rPr lang="en-US" altLang="zh-CN" sz="1800" dirty="0">
                <a:solidFill>
                  <a:srgbClr val="000000"/>
                </a:solidFill>
                <a:effectLst/>
                <a:latin typeface="Arial" panose="020B0604020202020204" pitchFamily="34" charset="0"/>
                <a:ea typeface="等线" panose="02010600030101010101" pitchFamily="2" charset="-122"/>
              </a:rPr>
              <a:t>[</a:t>
            </a:r>
            <a:r>
              <a:rPr lang="zh-CN" altLang="en-US" sz="1800" dirty="0">
                <a:solidFill>
                  <a:srgbClr val="000000"/>
                </a:solidFill>
                <a:effectLst/>
                <a:latin typeface="Arial" panose="020B0604020202020204" pitchFamily="34" charset="0"/>
                <a:ea typeface="等线" panose="02010600030101010101" pitchFamily="2" charset="-122"/>
              </a:rPr>
              <a:t>业务事件</a:t>
            </a:r>
            <a:r>
              <a:rPr lang="en-US" altLang="zh-CN" sz="1800" dirty="0">
                <a:solidFill>
                  <a:srgbClr val="000000"/>
                </a:solidFill>
                <a:effectLst/>
                <a:latin typeface="Arial" panose="020B0604020202020204" pitchFamily="34" charset="0"/>
                <a:ea typeface="等线" panose="02010600030101010101" pitchFamily="2" charset="-122"/>
              </a:rPr>
              <a:t>]</a:t>
            </a:r>
            <a:r>
              <a:rPr lang="zh-CN" altLang="en-US" sz="1800" dirty="0">
                <a:solidFill>
                  <a:srgbClr val="000000"/>
                </a:solidFill>
                <a:effectLst/>
                <a:latin typeface="Arial" panose="020B0604020202020204" pitchFamily="34" charset="0"/>
                <a:ea typeface="等线" panose="02010600030101010101" pitchFamily="2" charset="-122"/>
              </a:rPr>
              <a:t>用于查看目前层模型有哪些监听方法</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1930400" y="1761490"/>
            <a:ext cx="5422900" cy="282130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725" y="1282284"/>
            <a:ext cx="7674619"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系统层模型配置功能对</a:t>
            </a:r>
            <a:r>
              <a:rPr lang="en-US" altLang="zh-CN" sz="1800" dirty="0">
                <a:solidFill>
                  <a:srgbClr val="000000"/>
                </a:solidFill>
                <a:effectLst/>
                <a:latin typeface="Arial" panose="020B0604020202020204" pitchFamily="34" charset="0"/>
                <a:ea typeface="等线" panose="02010600030101010101" pitchFamily="2" charset="-122"/>
              </a:rPr>
              <a:t>Table</a:t>
            </a:r>
            <a:r>
              <a:rPr lang="zh-CN" altLang="en-US" sz="1800" dirty="0">
                <a:solidFill>
                  <a:srgbClr val="000000"/>
                </a:solidFill>
                <a:effectLst/>
                <a:latin typeface="Arial" panose="020B0604020202020204" pitchFamily="34" charset="0"/>
                <a:ea typeface="等线" panose="02010600030101010101" pitchFamily="2" charset="-122"/>
              </a:rPr>
              <a:t>增加校对规则，支持调整</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大小写敏感</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899795" y="2139950"/>
            <a:ext cx="8017510" cy="200469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FormParamConditionItem</a:t>
            </a:r>
            <a:r>
              <a:rPr lang="zh-CN" altLang="en-US" sz="1800" dirty="0">
                <a:solidFill>
                  <a:srgbClr val="000000"/>
                </a:solidFill>
                <a:effectLst/>
                <a:latin typeface="Arial" panose="020B0604020202020204" pitchFamily="34" charset="0"/>
                <a:ea typeface="等线" panose="02010600030101010101" pitchFamily="2" charset="-122"/>
              </a:rPr>
              <a:t>功能，对</a:t>
            </a:r>
            <a:r>
              <a:rPr lang="en-US" altLang="zh-CN" sz="1800" dirty="0">
                <a:solidFill>
                  <a:srgbClr val="000000"/>
                </a:solidFill>
                <a:effectLst/>
                <a:latin typeface="Arial" panose="020B0604020202020204" pitchFamily="34" charset="0"/>
                <a:ea typeface="等线" panose="02010600030101010101" pitchFamily="2" charset="-122"/>
              </a:rPr>
              <a:t>FormParamType</a:t>
            </a:r>
            <a:r>
              <a:rPr lang="zh-CN" altLang="en-US" sz="1800" dirty="0">
                <a:solidFill>
                  <a:srgbClr val="000000"/>
                </a:solidFill>
                <a:effectLst/>
                <a:latin typeface="Arial" panose="020B0604020202020204" pitchFamily="34" charset="0"/>
                <a:ea typeface="等线" panose="02010600030101010101" pitchFamily="2" charset="-122"/>
              </a:rPr>
              <a:t>支持</a:t>
            </a:r>
            <a:r>
              <a:rPr lang="en-US" altLang="zh-CN" sz="1800" dirty="0">
                <a:solidFill>
                  <a:srgbClr val="000000"/>
                </a:solidFill>
                <a:effectLst/>
                <a:latin typeface="Arial" panose="020B0604020202020204" pitchFamily="34" charset="0"/>
                <a:ea typeface="等线" panose="02010600030101010101" pitchFamily="2" charset="-122"/>
              </a:rPr>
              <a:t>callesKey</a:t>
            </a:r>
            <a:endParaRPr lang="en-US" altLang="zh-CN"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1847850" y="2212975"/>
            <a:ext cx="5448300" cy="71755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增加</a:t>
            </a:r>
            <a:r>
              <a:rPr lang="en-US" altLang="zh-CN" sz="1800" dirty="0">
                <a:solidFill>
                  <a:srgbClr val="000000"/>
                </a:solidFill>
                <a:effectLst/>
                <a:latin typeface="Arial" panose="020B0604020202020204" pitchFamily="34" charset="0"/>
                <a:ea typeface="等线" panose="02010600030101010101" pitchFamily="2" charset="-122"/>
              </a:rPr>
              <a:t>@SolutionMethodReference</a:t>
            </a:r>
            <a:r>
              <a:rPr lang="zh-CN" altLang="en-US" sz="1800" dirty="0">
                <a:solidFill>
                  <a:srgbClr val="000000"/>
                </a:solidFill>
                <a:effectLst/>
                <a:latin typeface="Arial" panose="020B0604020202020204" pitchFamily="34" charset="0"/>
                <a:ea typeface="等线" panose="02010600030101010101" pitchFamily="2" charset="-122"/>
              </a:rPr>
              <a:t>注解</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跨应用、插件、扩展调用</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2"/>
          <p:cNvPicPr>
            <a:picLocks noChangeAspect="1"/>
          </p:cNvPicPr>
          <p:nvPr/>
        </p:nvPicPr>
        <p:blipFill>
          <a:blip r:embed="rId1"/>
          <a:stretch>
            <a:fillRect/>
          </a:stretch>
        </p:blipFill>
        <p:spPr>
          <a:xfrm>
            <a:off x="1466215" y="2211705"/>
            <a:ext cx="6636385" cy="943610"/>
          </a:xfrm>
          <a:prstGeom prst="rect">
            <a:avLst/>
          </a:prstGeom>
          <a:noFill/>
          <a:ln>
            <a:noFill/>
          </a:ln>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dirty="0">
                <a:solidFill>
                  <a:srgbClr val="000000"/>
                </a:solidFill>
                <a:effectLst/>
                <a:latin typeface="Arial" panose="020B0604020202020204" pitchFamily="34" charset="0"/>
                <a:ea typeface="等线" panose="02010600030101010101" pitchFamily="2" charset="-122"/>
                <a:sym typeface="+mn-ea"/>
              </a:rPr>
              <a:t>GongqiFormUtils </a:t>
            </a:r>
            <a:r>
              <a:rPr lang="zh-CN" altLang="en-US" dirty="0">
                <a:solidFill>
                  <a:srgbClr val="000000"/>
                </a:solidFill>
                <a:effectLst/>
                <a:latin typeface="Arial" panose="020B0604020202020204" pitchFamily="34" charset="0"/>
                <a:ea typeface="等线" panose="02010600030101010101" pitchFamily="2" charset="-122"/>
                <a:sym typeface="+mn-ea"/>
              </a:rPr>
              <a:t>新增工具列方法</a:t>
            </a:r>
            <a:r>
              <a:rPr lang="en-US" altLang="zh-CN" dirty="0">
                <a:solidFill>
                  <a:srgbClr val="000000"/>
                </a:solidFill>
                <a:effectLst/>
                <a:latin typeface="Arial" panose="020B0604020202020204" pitchFamily="34" charset="0"/>
                <a:ea typeface="等线" panose="02010600030101010101" pitchFamily="2" charset="-122"/>
                <a:sym typeface="+mn-ea"/>
              </a:rPr>
              <a:t>callFormCmd</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1331595" y="2283460"/>
            <a:ext cx="7200900" cy="144145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p="http://schemas.openxmlformats.org/presentationml/2006/main">
  <p:tag name="ISPRING_PRESENTATION_TITLE" val="PowerPoint 演示文稿"/>
  <p:tag name="MH_CONTENTSID" val="1283"/>
  <p:tag name="MH_SECTIONID" val="1284,128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第一PPT，www.1ppt.com">
  <a:themeElements>
    <a:clrScheme name="自定义 3772">
      <a:dk1>
        <a:srgbClr val="000000"/>
      </a:dk1>
      <a:lt1>
        <a:srgbClr val="FFFFFF"/>
      </a:lt1>
      <a:dk2>
        <a:srgbClr val="000000"/>
      </a:dk2>
      <a:lt2>
        <a:srgbClr val="FFFFFF"/>
      </a:lt2>
      <a:accent1>
        <a:srgbClr val="002166"/>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wbsmpek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defTabSz="914400">
          <a:defRPr sz="1800">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3288</Words>
  <Application>WPS 演示</Application>
  <PresentationFormat>全屏显示(16:9)</PresentationFormat>
  <Paragraphs>227</Paragraphs>
  <Slides>37</Slides>
  <Notes>44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37</vt:i4>
      </vt:variant>
    </vt:vector>
  </HeadingPairs>
  <TitlesOfParts>
    <vt:vector size="46" baseType="lpstr">
      <vt:lpstr>Arial</vt:lpstr>
      <vt:lpstr>宋体</vt:lpstr>
      <vt:lpstr>Wingdings</vt:lpstr>
      <vt:lpstr>Calibri</vt:lpstr>
      <vt:lpstr>等线</vt:lpstr>
      <vt:lpstr>微软雅黑</vt:lpstr>
      <vt:lpstr>Arial Unicode MS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蓝色互联网科技</dc:title>
  <dc:creator>第一PPT</dc:creator>
  <cp:keywords>www.1ppt.com</cp:keywords>
  <dc:description>www.1ppt.com</dc:description>
  <cp:lastModifiedBy>时。</cp:lastModifiedBy>
  <cp:revision>16762</cp:revision>
  <dcterms:created xsi:type="dcterms:W3CDTF">2016-03-09T04:37:00Z</dcterms:created>
  <dcterms:modified xsi:type="dcterms:W3CDTF">2024-12-04T11:23:28Z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2052-12.1.0.18912</vt:lpwstr>
  </property>
  <property fmtid="{D5CDD505-2E9C-101B-9397-08002B2CF9AE}" pid="3" name="KSOTemplateUUID">
    <vt:lpwstr>v1.0_mb_7J/djS8pMEgaEqkMdZiDcg==</vt:lpwstr>
  </property>
  <property fmtid="{D5CDD505-2E9C-101B-9397-08002B2CF9AE}" pid="4" name="ICV">
    <vt:lpwstr>93D6F6300B45400C8278B5368DF973F3_12</vt:lpwstr>
  </property>
</Properties>
</file>