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3"/>
  </p:sldMasterIdLst>
  <p:notesMasterIdLst>
    <p:notesMasterId r:id="rId5"/>
  </p:notesMasterIdLst>
  <p:handoutMasterIdLst>
    <p:handoutMasterId r:id="rId48"/>
  </p:handoutMasterIdLst>
  <p:sldIdLst>
    <p:sldId id="6693" r:id="rId4"/>
    <p:sldId id="6898" r:id="rId6"/>
    <p:sldId id="6903" r:id="rId7"/>
    <p:sldId id="6899" r:id="rId8"/>
    <p:sldId id="6900" r:id="rId9"/>
    <p:sldId id="6901" r:id="rId10"/>
    <p:sldId id="6904" r:id="rId11"/>
    <p:sldId id="6736" r:id="rId12"/>
    <p:sldId id="6699" r:id="rId13"/>
    <p:sldId id="6835" r:id="rId14"/>
    <p:sldId id="6871" r:id="rId15"/>
    <p:sldId id="6872" r:id="rId16"/>
    <p:sldId id="6837" r:id="rId17"/>
    <p:sldId id="6838" r:id="rId18"/>
    <p:sldId id="6839" r:id="rId19"/>
    <p:sldId id="6841" r:id="rId20"/>
    <p:sldId id="6873" r:id="rId21"/>
    <p:sldId id="6716" r:id="rId22"/>
    <p:sldId id="6850" r:id="rId23"/>
    <p:sldId id="6851" r:id="rId24"/>
    <p:sldId id="6852" r:id="rId25"/>
    <p:sldId id="6875" r:id="rId26"/>
    <p:sldId id="6876" r:id="rId27"/>
    <p:sldId id="6877" r:id="rId28"/>
    <p:sldId id="6857" r:id="rId29"/>
    <p:sldId id="6878" r:id="rId30"/>
    <p:sldId id="6879" r:id="rId31"/>
    <p:sldId id="6880" r:id="rId32"/>
    <p:sldId id="6881" r:id="rId33"/>
    <p:sldId id="6882" r:id="rId34"/>
    <p:sldId id="6883" r:id="rId35"/>
    <p:sldId id="6884" r:id="rId36"/>
    <p:sldId id="6885" r:id="rId37"/>
    <p:sldId id="6887" r:id="rId38"/>
    <p:sldId id="6888" r:id="rId39"/>
    <p:sldId id="6889" r:id="rId40"/>
    <p:sldId id="6893" r:id="rId41"/>
    <p:sldId id="6891" r:id="rId42"/>
    <p:sldId id="6894" r:id="rId43"/>
    <p:sldId id="6895" r:id="rId44"/>
    <p:sldId id="6896" r:id="rId45"/>
    <p:sldId id="6897" r:id="rId46"/>
    <p:sldId id="6722" r:id="rId47"/>
  </p:sldIdLst>
  <p:sldSz cx="9144000" cy="5143500" type="screen16x9"/>
  <p:notesSz cx="6858000" cy="9144000"/>
  <p:custDataLst>
    <p:tags r:id="rId5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2" orient="horz" pos="3240" userDrawn="1">
          <p15:clr>
            <a:srgbClr val="A4A3A4"/>
          </p15:clr>
        </p15:guide>
        <p15:guide id="23" pos="2880" userDrawn="1">
          <p15:clr>
            <a:srgbClr val="A4A3A4"/>
          </p15:clr>
        </p15:guide>
        <p15:guide id="25" orient="horz" pos="524" userDrawn="1">
          <p15:clr>
            <a:srgbClr val="A4A3A4"/>
          </p15:clr>
        </p15:guide>
        <p15:guide id="26" pos="2200" userDrawn="1">
          <p15:clr>
            <a:srgbClr val="A4A3A4"/>
          </p15:clr>
        </p15:guide>
        <p15:guide id="27" orient="horz" pos="2796" userDrawn="1">
          <p15:clr>
            <a:srgbClr val="A4A3A4"/>
          </p15:clr>
        </p15:guide>
        <p15:guide id="29" pos="3787" userDrawn="1">
          <p15:clr>
            <a:srgbClr val="A4A3A4"/>
          </p15:clr>
        </p15:guide>
        <p15:guide id="30" pos="5375" userDrawn="1">
          <p15:clr>
            <a:srgbClr val="A4A3A4"/>
          </p15:clr>
        </p15:guide>
        <p15:guide id="31" pos="385" userDrawn="1">
          <p15:clr>
            <a:srgbClr val="A4A3A4"/>
          </p15:clr>
        </p15:guide>
        <p15:guide id="32" orient="horz" pos="181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A6E9D"/>
    <a:srgbClr val="033E78"/>
    <a:srgbClr val="0263A1"/>
    <a:srgbClr val="0089B8"/>
    <a:srgbClr val="0BB0C2"/>
    <a:srgbClr val="F6F6F6"/>
    <a:srgbClr val="F15A24"/>
    <a:srgbClr val="FF402A"/>
    <a:srgbClr val="FED8CD"/>
    <a:srgbClr val="F9F9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7" autoAdjust="0"/>
    <p:restoredTop sz="95012" autoAdjust="0"/>
  </p:normalViewPr>
  <p:slideViewPr>
    <p:cSldViewPr showGuides="1">
      <p:cViewPr varScale="1">
        <p:scale>
          <a:sx n="146" d="100"/>
          <a:sy n="146" d="100"/>
        </p:scale>
        <p:origin x="92" y="168"/>
      </p:cViewPr>
      <p:guideLst>
        <p:guide orient="horz" pos="3240"/>
        <p:guide pos="2880"/>
        <p:guide orient="horz" pos="524"/>
        <p:guide pos="2200"/>
        <p:guide orient="horz" pos="2796"/>
        <p:guide pos="3787"/>
        <p:guide pos="5375"/>
        <p:guide pos="385"/>
        <p:guide orient="horz" pos="18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846" y="66"/>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3" Type="http://schemas.openxmlformats.org/officeDocument/2006/relationships/tags" Target="tags/tag133.xml"/><Relationship Id="rId52" Type="http://schemas.openxmlformats.org/officeDocument/2006/relationships/commentAuthors" Target="commentAuthors.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notesMaster" Target="notesMasters/notesMaster1.xml"/><Relationship Id="rId49" Type="http://schemas.openxmlformats.org/officeDocument/2006/relationships/presProps" Target="presProps.xml"/><Relationship Id="rId48" Type="http://schemas.openxmlformats.org/officeDocument/2006/relationships/handoutMaster" Target="handoutMasters/handoutMaster1.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671E8F-9B2B-491C-BF18-E33909BE8334}"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1C2023-A398-416E-AC65-CBA0D090EB2B}"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1C0ED-1C8B-4FF3-91A6-E652895D463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6ED419-5B3F-423C-8358-46E41EBE13C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66ED419-5B3F-423C-8358-46E41EBE13C9}"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66ED419-5B3F-423C-8358-46E41EBE13C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1703C-A4E6-4F50-9D61-ABE41FF233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5_空白">
    <p:bg>
      <p:bgPr>
        <a:solidFill>
          <a:schemeClr val="bg1"/>
        </a:solidFill>
        <a:effectLst/>
      </p:bgPr>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457200" y="4767263"/>
            <a:ext cx="2133600" cy="273844"/>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3124200" y="4767263"/>
            <a:ext cx="2895600" cy="273844"/>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6553200" y="4767263"/>
            <a:ext cx="2133600" cy="273844"/>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标题和内容">
    <p:bg>
      <p:bgPr>
        <a:gradFill>
          <a:gsLst>
            <a:gs pos="0">
              <a:srgbClr val="FFFFFF"/>
            </a:gs>
            <a:gs pos="100000">
              <a:srgbClr val="FFFFFF"/>
            </a:gs>
            <a:gs pos="0">
              <a:srgbClr val="FFFFFF"/>
            </a:gs>
          </a:gsLst>
          <a:lin ang="5400000" scaled="1"/>
        </a:gradFill>
        <a:effectLst/>
      </p:bgPr>
    </p:bg>
    <p:spTree>
      <p:nvGrpSpPr>
        <p:cNvPr id="1" name=""/>
        <p:cNvGrpSpPr/>
        <p:nvPr/>
      </p:nvGrpSpPr>
      <p:grpSpPr>
        <a:xfrm>
          <a:off x="0" y="0"/>
          <a:ext cx="0" cy="0"/>
          <a:chOff x="0" y="0"/>
          <a:chExt cx="0" cy="0"/>
        </a:xfrm>
      </p:grpSpPr>
    </p:spTree>
  </p:cSld>
  <p:clrMapOvr>
    <a:masterClrMapping/>
  </p:clrMapOvr>
  <p:transition spd="slow"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
        <p:nvSpPr>
          <p:cNvPr id="4" name="TextBox 3"/>
          <p:cNvSpPr txBox="1"/>
          <p:nvPr userDrawn="1"/>
        </p:nvSpPr>
        <p:spPr>
          <a:xfrm>
            <a:off x="179512" y="494801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black"/>
                </a:solidFill>
                <a:effectLst/>
                <a:uLnTx/>
                <a:uFillTx/>
                <a:hlinkClick r:id="rId2"/>
              </a:rPr>
              <a:t>行业</a:t>
            </a: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en-US" altLang="zh-CN" sz="100" b="0" i="0" u="none" strike="noStrike" kern="0" cap="none" spc="0" normalizeH="0" baseline="0" noProof="0" dirty="0">
                <a:ln>
                  <a:noFill/>
                </a:ln>
                <a:solidFill>
                  <a:prstClr val="black"/>
                </a:solidFill>
                <a:effectLst/>
                <a:uLnTx/>
                <a:uFillTx/>
              </a:rPr>
              <a:t>http://www.1ppt.com/hangye/</a:t>
            </a:r>
            <a:endParaRPr kumimoji="0" lang="en-US" altLang="zh-CN" sz="100" b="0" i="0" u="none" strike="noStrike" kern="0" cap="none" spc="0" normalizeH="0" baseline="0" noProof="0" dirty="0">
              <a:ln>
                <a:noFill/>
              </a:ln>
              <a:solidFill>
                <a:prstClr val="black"/>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375"/>
            <a:ext cx="8229600" cy="85725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med" p14:dur="700" advTm="0">
        <p:fade/>
      </p:transition>
    </mc:Choice>
    <mc:Fallback>
      <p:transition spd="med" advTm="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9" Type="http://schemas.openxmlformats.org/officeDocument/2006/relationships/tags" Target="../tags/tag33.xml"/><Relationship Id="rId8" Type="http://schemas.openxmlformats.org/officeDocument/2006/relationships/tags" Target="../tags/tag32.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8" Type="http://schemas.openxmlformats.org/officeDocument/2006/relationships/notesSlide" Target="../notesSlides/notesSlide17.xml"/><Relationship Id="rId17" Type="http://schemas.openxmlformats.org/officeDocument/2006/relationships/slideLayout" Target="../slideLayouts/slideLayout6.xml"/><Relationship Id="rId16" Type="http://schemas.openxmlformats.org/officeDocument/2006/relationships/tags" Target="../tags/tag40.xml"/><Relationship Id="rId15" Type="http://schemas.openxmlformats.org/officeDocument/2006/relationships/tags" Target="../tags/tag39.xml"/><Relationship Id="rId14" Type="http://schemas.openxmlformats.org/officeDocument/2006/relationships/tags" Target="../tags/tag38.xml"/><Relationship Id="rId13" Type="http://schemas.openxmlformats.org/officeDocument/2006/relationships/tags" Target="../tags/tag37.xml"/><Relationship Id="rId12" Type="http://schemas.openxmlformats.org/officeDocument/2006/relationships/tags" Target="../tags/tag36.xml"/><Relationship Id="rId11" Type="http://schemas.openxmlformats.org/officeDocument/2006/relationships/tags" Target="../tags/tag35.xml"/><Relationship Id="rId10" Type="http://schemas.openxmlformats.org/officeDocument/2006/relationships/tags" Target="../tags/tag34.xml"/><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image" Target="../media/image15.png"/></Relationships>
</file>

<file path=ppt/slides/_rels/slide22.xml.rels><?xml version="1.0" encoding="UTF-8" standalone="yes"?>
<Relationships xmlns="http://schemas.openxmlformats.org/package/2006/relationships"><Relationship Id="rId9" Type="http://schemas.openxmlformats.org/officeDocument/2006/relationships/tags" Target="../tags/tag49.xml"/><Relationship Id="rId8" Type="http://schemas.openxmlformats.org/officeDocument/2006/relationships/tags" Target="../tags/tag48.xml"/><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4" Type="http://schemas.openxmlformats.org/officeDocument/2006/relationships/notesSlide" Target="../notesSlides/notesSlide22.xml"/><Relationship Id="rId13" Type="http://schemas.openxmlformats.org/officeDocument/2006/relationships/slideLayout" Target="../slideLayouts/slideLayout6.xml"/><Relationship Id="rId12" Type="http://schemas.openxmlformats.org/officeDocument/2006/relationships/tags" Target="../tags/tag52.xml"/><Relationship Id="rId11" Type="http://schemas.openxmlformats.org/officeDocument/2006/relationships/tags" Target="../tags/tag51.xml"/><Relationship Id="rId10" Type="http://schemas.openxmlformats.org/officeDocument/2006/relationships/tags" Target="../tags/tag50.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9" Type="http://schemas.openxmlformats.org/officeDocument/2006/relationships/tags" Target="../tags/tag61.xml"/><Relationship Id="rId8" Type="http://schemas.openxmlformats.org/officeDocument/2006/relationships/tags" Target="../tags/tag60.xml"/><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4" Type="http://schemas.openxmlformats.org/officeDocument/2006/relationships/notesSlide" Target="../notesSlides/notesSlide23.xml"/><Relationship Id="rId13" Type="http://schemas.openxmlformats.org/officeDocument/2006/relationships/slideLayout" Target="../slideLayouts/slideLayout6.xml"/><Relationship Id="rId12" Type="http://schemas.openxmlformats.org/officeDocument/2006/relationships/tags" Target="../tags/tag64.xml"/><Relationship Id="rId11" Type="http://schemas.openxmlformats.org/officeDocument/2006/relationships/tags" Target="../tags/tag63.xml"/><Relationship Id="rId10" Type="http://schemas.openxmlformats.org/officeDocument/2006/relationships/tags" Target="../tags/tag62.xml"/><Relationship Id="rId1" Type="http://schemas.openxmlformats.org/officeDocument/2006/relationships/tags" Target="../tags/tag53.xml"/></Relationships>
</file>

<file path=ppt/slides/_rels/slide24.xml.rels><?xml version="1.0" encoding="UTF-8" standalone="yes"?>
<Relationships xmlns="http://schemas.openxmlformats.org/package/2006/relationships"><Relationship Id="rId9" Type="http://schemas.openxmlformats.org/officeDocument/2006/relationships/tags" Target="../tags/tag73.xml"/><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4" Type="http://schemas.openxmlformats.org/officeDocument/2006/relationships/notesSlide" Target="../notesSlides/notesSlide24.xml"/><Relationship Id="rId13" Type="http://schemas.openxmlformats.org/officeDocument/2006/relationships/slideLayout" Target="../slideLayouts/slideLayout6.xml"/><Relationship Id="rId12" Type="http://schemas.openxmlformats.org/officeDocument/2006/relationships/tags" Target="../tags/tag76.xml"/><Relationship Id="rId11" Type="http://schemas.openxmlformats.org/officeDocument/2006/relationships/tags" Target="../tags/tag75.xml"/><Relationship Id="rId10" Type="http://schemas.openxmlformats.org/officeDocument/2006/relationships/tags" Target="../tags/tag74.xml"/><Relationship Id="rId1" Type="http://schemas.openxmlformats.org/officeDocument/2006/relationships/tags" Target="../tags/tag6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6.xml"/><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image" Target="../media/image22.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4" Type="http://schemas.openxmlformats.org/officeDocument/2006/relationships/notesSlide" Target="../notesSlides/notesSlide39.xml"/><Relationship Id="rId13" Type="http://schemas.openxmlformats.org/officeDocument/2006/relationships/slideLayout" Target="../slideLayouts/slideLayout6.xml"/><Relationship Id="rId12" Type="http://schemas.openxmlformats.org/officeDocument/2006/relationships/tags" Target="../tags/tag88.xml"/><Relationship Id="rId11" Type="http://schemas.openxmlformats.org/officeDocument/2006/relationships/tags" Target="../tags/tag87.xml"/><Relationship Id="rId10" Type="http://schemas.openxmlformats.org/officeDocument/2006/relationships/tags" Target="../tags/tag86.xml"/><Relationship Id="rId1" Type="http://schemas.openxmlformats.org/officeDocument/2006/relationships/tags" Target="../tags/tag77.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4" Type="http://schemas.openxmlformats.org/officeDocument/2006/relationships/notesSlide" Target="../notesSlides/notesSlide40.xml"/><Relationship Id="rId13" Type="http://schemas.openxmlformats.org/officeDocument/2006/relationships/slideLayout" Target="../slideLayouts/slideLayout6.xml"/><Relationship Id="rId12" Type="http://schemas.openxmlformats.org/officeDocument/2006/relationships/tags" Target="../tags/tag100.xml"/><Relationship Id="rId11" Type="http://schemas.openxmlformats.org/officeDocument/2006/relationships/tags" Target="../tags/tag99.xml"/><Relationship Id="rId10" Type="http://schemas.openxmlformats.org/officeDocument/2006/relationships/tags" Target="../tags/tag98.xml"/><Relationship Id="rId1" Type="http://schemas.openxmlformats.org/officeDocument/2006/relationships/tags" Target="../tags/tag89.xml"/></Relationships>
</file>

<file path=ppt/slides/_rels/slide41.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8" Type="http://schemas.openxmlformats.org/officeDocument/2006/relationships/notesSlide" Target="../notesSlides/notesSlide41.xml"/><Relationship Id="rId17" Type="http://schemas.openxmlformats.org/officeDocument/2006/relationships/slideLayout" Target="../slideLayouts/slideLayout6.xml"/><Relationship Id="rId16" Type="http://schemas.openxmlformats.org/officeDocument/2006/relationships/tags" Target="../tags/tag11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tags" Target="../tags/tag101.xml"/></Relationships>
</file>

<file path=ppt/slides/_rels/slide42.xml.rels><?xml version="1.0" encoding="UTF-8" standalone="yes"?>
<Relationships xmlns="http://schemas.openxmlformats.org/package/2006/relationships"><Relationship Id="rId9" Type="http://schemas.openxmlformats.org/officeDocument/2006/relationships/tags" Target="../tags/tag125.xml"/><Relationship Id="rId8" Type="http://schemas.openxmlformats.org/officeDocument/2006/relationships/tags" Target="../tags/tag124.xml"/><Relationship Id="rId7" Type="http://schemas.openxmlformats.org/officeDocument/2006/relationships/tags" Target="../tags/tag123.xml"/><Relationship Id="rId6" Type="http://schemas.openxmlformats.org/officeDocument/2006/relationships/tags" Target="../tags/tag122.xml"/><Relationship Id="rId5" Type="http://schemas.openxmlformats.org/officeDocument/2006/relationships/tags" Target="../tags/tag121.xml"/><Relationship Id="rId4" Type="http://schemas.openxmlformats.org/officeDocument/2006/relationships/tags" Target="../tags/tag120.xml"/><Relationship Id="rId3" Type="http://schemas.openxmlformats.org/officeDocument/2006/relationships/tags" Target="../tags/tag119.xml"/><Relationship Id="rId2" Type="http://schemas.openxmlformats.org/officeDocument/2006/relationships/tags" Target="../tags/tag118.xml"/><Relationship Id="rId18" Type="http://schemas.openxmlformats.org/officeDocument/2006/relationships/notesSlide" Target="../notesSlides/notesSlide42.xml"/><Relationship Id="rId17" Type="http://schemas.openxmlformats.org/officeDocument/2006/relationships/slideLayout" Target="../slideLayouts/slideLayout6.xml"/><Relationship Id="rId16" Type="http://schemas.openxmlformats.org/officeDocument/2006/relationships/tags" Target="../tags/tag132.xml"/><Relationship Id="rId15" Type="http://schemas.openxmlformats.org/officeDocument/2006/relationships/tags" Target="../tags/tag131.xml"/><Relationship Id="rId14" Type="http://schemas.openxmlformats.org/officeDocument/2006/relationships/tags" Target="../tags/tag130.xml"/><Relationship Id="rId13" Type="http://schemas.openxmlformats.org/officeDocument/2006/relationships/tags" Target="../tags/tag129.xml"/><Relationship Id="rId12" Type="http://schemas.openxmlformats.org/officeDocument/2006/relationships/tags" Target="../tags/tag128.xml"/><Relationship Id="rId11" Type="http://schemas.openxmlformats.org/officeDocument/2006/relationships/tags" Target="../tags/tag127.xml"/><Relationship Id="rId10" Type="http://schemas.openxmlformats.org/officeDocument/2006/relationships/tags" Target="../tags/tag126.xml"/><Relationship Id="rId1" Type="http://schemas.openxmlformats.org/officeDocument/2006/relationships/tags" Target="../tags/tag117.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tags" Target="../tags/tag19.xml"/><Relationship Id="rId2" Type="http://schemas.openxmlformats.org/officeDocument/2006/relationships/tags" Target="../tags/tag18.xml"/><Relationship Id="rId10" Type="http://schemas.openxmlformats.org/officeDocument/2006/relationships/notesSlide" Target="../notesSlides/notesSlide9.xml"/><Relationship Id="rId1" Type="http://schemas.openxmlformats.org/officeDocument/2006/relationships/tags" Target="../tags/ta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5128"/>
            <a:ext cx="9153262" cy="5143500"/>
          </a:xfrm>
          <a:prstGeom prst="rect">
            <a:avLst/>
          </a:prstGeom>
          <a:ln>
            <a:solidFill>
              <a:srgbClr val="033E78"/>
            </a:solidFill>
          </a:ln>
        </p:spPr>
      </p:pic>
      <p:sp>
        <p:nvSpPr>
          <p:cNvPr id="7" name="矩形 6"/>
          <p:cNvSpPr/>
          <p:nvPr/>
        </p:nvSpPr>
        <p:spPr>
          <a:xfrm>
            <a:off x="1337780" y="1764167"/>
            <a:ext cx="6278880" cy="829945"/>
          </a:xfrm>
          <a:prstGeom prst="rect">
            <a:avLst/>
          </a:prstGeom>
        </p:spPr>
        <p:txBody>
          <a:bodyPr wrap="none">
            <a:spAutoFit/>
          </a:bodyPr>
          <a:lstStyle/>
          <a:p>
            <a:r>
              <a:rPr lang="zh-CN" altLang="en-US" sz="4800" dirty="0">
                <a:solidFill>
                  <a:schemeClr val="bg1"/>
                </a:solidFill>
                <a:cs typeface="+mn-ea"/>
              </a:rPr>
              <a:t>框架版本</a:t>
            </a:r>
            <a:r>
              <a:rPr lang="en-US" altLang="zh-CN" sz="4800">
                <a:solidFill>
                  <a:schemeClr val="bg1"/>
                </a:solidFill>
                <a:cs typeface="+mn-ea"/>
              </a:rPr>
              <a:t>3.16</a:t>
            </a:r>
            <a:r>
              <a:rPr lang="zh-CN" altLang="en-US" sz="4800">
                <a:solidFill>
                  <a:schemeClr val="bg1"/>
                </a:solidFill>
                <a:cs typeface="+mn-ea"/>
              </a:rPr>
              <a:t>更新</a:t>
            </a:r>
            <a:r>
              <a:rPr lang="zh-CN" altLang="en-US" sz="4800" dirty="0">
                <a:solidFill>
                  <a:schemeClr val="bg1"/>
                </a:solidFill>
                <a:cs typeface="+mn-ea"/>
              </a:rPr>
              <a:t>说明</a:t>
            </a:r>
            <a:endParaRPr lang="en-US" altLang="zh-CN" sz="4800" dirty="0">
              <a:solidFill>
                <a:schemeClr val="bg1"/>
              </a:solidFill>
              <a:cs typeface="+mn-ea"/>
            </a:endParaRPr>
          </a:p>
        </p:txBody>
      </p:sp>
      <p:sp>
        <p:nvSpPr>
          <p:cNvPr id="9" name="矩形 8"/>
          <p:cNvSpPr/>
          <p:nvPr/>
        </p:nvSpPr>
        <p:spPr>
          <a:xfrm>
            <a:off x="2411440" y="1032895"/>
            <a:ext cx="3830600" cy="461665"/>
          </a:xfrm>
          <a:prstGeom prst="rect">
            <a:avLst/>
          </a:prstGeom>
        </p:spPr>
        <p:txBody>
          <a:bodyPr wrap="none">
            <a:spAutoFit/>
          </a:bodyPr>
          <a:lstStyle/>
          <a:p>
            <a:r>
              <a:rPr lang="en-US" altLang="zh-CN" sz="2400" dirty="0">
                <a:solidFill>
                  <a:schemeClr val="bg1"/>
                </a:solidFill>
                <a:cs typeface="+mn-ea"/>
                <a:sym typeface="+mn-lt"/>
              </a:rPr>
              <a:t>Framework Optimization</a:t>
            </a:r>
            <a:endParaRPr lang="zh-CN" altLang="en-US" sz="2400" dirty="0">
              <a:solidFill>
                <a:schemeClr val="bg1"/>
              </a:solidFill>
              <a:cs typeface="+mn-ea"/>
              <a:sym typeface="+mn-lt"/>
            </a:endParaRPr>
          </a:p>
        </p:txBody>
      </p:sp>
      <p:grpSp>
        <p:nvGrpSpPr>
          <p:cNvPr id="10" name="组合 9"/>
          <p:cNvGrpSpPr/>
          <p:nvPr/>
        </p:nvGrpSpPr>
        <p:grpSpPr>
          <a:xfrm>
            <a:off x="3743722" y="3651870"/>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dirty="0">
                <a:solidFill>
                  <a:schemeClr val="accent1"/>
                </a:solidFill>
                <a:cs typeface="+mn-ea"/>
                <a:sym typeface="+mn-lt"/>
              </a:endParaRPr>
            </a:p>
          </p:txBody>
        </p:sp>
        <p:sp>
          <p:nvSpPr>
            <p:cNvPr id="13" name="矩形 12"/>
            <p:cNvSpPr/>
            <p:nvPr/>
          </p:nvSpPr>
          <p:spPr>
            <a:xfrm>
              <a:off x="760944" y="2836989"/>
              <a:ext cx="780984" cy="261610"/>
            </a:xfrm>
            <a:prstGeom prst="rect">
              <a:avLst/>
            </a:prstGeom>
            <a:noFill/>
          </p:spPr>
          <p:txBody>
            <a:bodyPr wrap="none">
              <a:spAutoFit/>
            </a:bodyPr>
            <a:lstStyle/>
            <a:p>
              <a:pPr algn="ctr"/>
              <a:r>
                <a:rPr lang="en-US" altLang="zh-CN" sz="1100" dirty="0">
                  <a:solidFill>
                    <a:srgbClr val="033E78"/>
                  </a:solidFill>
                  <a:cs typeface="+mn-ea"/>
                  <a:sym typeface="+mn-lt"/>
                </a:rPr>
                <a:t>GONGQI</a:t>
              </a:r>
              <a:endParaRPr lang="zh-CN" altLang="en-US" sz="1100" dirty="0">
                <a:solidFill>
                  <a:srgbClr val="033E78"/>
                </a:solidFill>
                <a:cs typeface="+mn-ea"/>
                <a:sym typeface="+mn-lt"/>
              </a:endParaRPr>
            </a:p>
          </p:txBody>
        </p:sp>
      </p:grpSp>
      <p:sp>
        <p:nvSpPr>
          <p:cNvPr id="14" name="矩形 13"/>
          <p:cNvSpPr/>
          <p:nvPr/>
        </p:nvSpPr>
        <p:spPr>
          <a:xfrm>
            <a:off x="1403647" y="2808900"/>
            <a:ext cx="5760640" cy="415498"/>
          </a:xfrm>
          <a:prstGeom prst="rect">
            <a:avLst/>
          </a:prstGeom>
        </p:spPr>
        <p:txBody>
          <a:bodyPr wrap="square">
            <a:spAutoFit/>
          </a:bodyPr>
          <a:lstStyle/>
          <a:p>
            <a:pPr algn="ctr"/>
            <a:r>
              <a:rPr lang="en-US" altLang="zh-CN" sz="1050" dirty="0">
                <a:solidFill>
                  <a:schemeClr val="bg1"/>
                </a:solidFill>
                <a:cs typeface="+mn-ea"/>
                <a:sym typeface="+mn-lt"/>
              </a:rPr>
              <a:t>Systematic analysis and optimization of each link of the system, the other is the bottleneck analysis and optimization of a single system.</a:t>
            </a:r>
            <a:endParaRPr lang="en-US" altLang="zh-CN" sz="1050" dirty="0">
              <a:solidFill>
                <a:schemeClr val="bg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randombar(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27159" y="197159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6" name="组合 5"/>
          <p:cNvGrpSpPr/>
          <p:nvPr/>
        </p:nvGrpSpPr>
        <p:grpSpPr>
          <a:xfrm>
            <a:off x="827159" y="3009186"/>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9" name="组合 8"/>
          <p:cNvGrpSpPr/>
          <p:nvPr/>
        </p:nvGrpSpPr>
        <p:grpSpPr>
          <a:xfrm>
            <a:off x="827159" y="4089321"/>
            <a:ext cx="655806" cy="655806"/>
            <a:chOff x="1336777" y="2215111"/>
            <a:chExt cx="1103576" cy="1103576"/>
          </a:xfrm>
        </p:grpSpPr>
        <p:sp>
          <p:nvSpPr>
            <p:cNvPr id="10" name="椭圆 9"/>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1"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12" name="组合 11"/>
          <p:cNvGrpSpPr/>
          <p:nvPr/>
        </p:nvGrpSpPr>
        <p:grpSpPr>
          <a:xfrm>
            <a:off x="827159" y="934006"/>
            <a:ext cx="655806" cy="655806"/>
            <a:chOff x="1336777" y="2215111"/>
            <a:chExt cx="1103576" cy="1103576"/>
          </a:xfrm>
        </p:grpSpPr>
        <p:sp>
          <p:nvSpPr>
            <p:cNvPr id="13" name="椭圆 12"/>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101850" y="1049973"/>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删除记录引用校验抛出明确问题</a:t>
            </a:r>
            <a:endParaRPr lang="zh-CN" altLang="en-US" sz="1600">
              <a:solidFill>
                <a:srgbClr val="000000"/>
              </a:solidFill>
              <a:latin typeface="宋体" panose="02010600030101010101" pitchFamily="2" charset="-122"/>
              <a:ea typeface="宋体" panose="02010600030101010101" pitchFamily="2" charset="-122"/>
            </a:endParaRPr>
          </a:p>
        </p:txBody>
      </p:sp>
      <p:sp>
        <p:nvSpPr>
          <p:cNvPr id="17" name="文本框 16"/>
          <p:cNvSpPr txBox="1"/>
          <p:nvPr/>
        </p:nvSpPr>
        <p:spPr>
          <a:xfrm>
            <a:off x="2051685" y="2044382"/>
            <a:ext cx="5080000" cy="58356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全局替换针对抛出异常属于</a:t>
            </a:r>
            <a:r>
              <a:rPr lang="en-US" altLang="zh-CN" sz="1600">
                <a:solidFill>
                  <a:srgbClr val="000000"/>
                </a:solidFill>
                <a:latin typeface="宋体" panose="02010600030101010101" pitchFamily="2" charset="-122"/>
                <a:ea typeface="宋体" panose="02010600030101010101" pitchFamily="2" charset="-122"/>
              </a:rPr>
              <a:t>ERPException</a:t>
            </a:r>
            <a:r>
              <a:rPr lang="zh-CN" altLang="en-US" sz="1600">
                <a:solidFill>
                  <a:srgbClr val="000000"/>
                </a:solidFill>
                <a:latin typeface="宋体" panose="02010600030101010101" pitchFamily="2" charset="-122"/>
                <a:ea typeface="宋体" panose="02010600030101010101" pitchFamily="2" charset="-122"/>
              </a:rPr>
              <a:t>且存在异常消息，合并一次性抛出</a:t>
            </a:r>
            <a:endParaRPr lang="zh-CN" altLang="en-US" sz="1600">
              <a:solidFill>
                <a:srgbClr val="000000"/>
              </a:solidFill>
              <a:latin typeface="宋体" panose="02010600030101010101" pitchFamily="2" charset="-122"/>
              <a:ea typeface="宋体" panose="02010600030101010101" pitchFamily="2" charset="-122"/>
            </a:endParaRPr>
          </a:p>
        </p:txBody>
      </p:sp>
      <p:sp>
        <p:nvSpPr>
          <p:cNvPr id="18" name="文本框 17"/>
          <p:cNvSpPr txBox="1"/>
          <p:nvPr/>
        </p:nvSpPr>
        <p:spPr>
          <a:xfrm>
            <a:off x="2051685" y="3009582"/>
            <a:ext cx="5080000" cy="58356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非调试模式下，报表中心允许增加数据源类型为</a:t>
            </a:r>
            <a:r>
              <a:rPr lang="en-US" altLang="zh-CN" sz="1600">
                <a:solidFill>
                  <a:srgbClr val="000000"/>
                </a:solidFill>
                <a:latin typeface="宋体" panose="02010600030101010101" pitchFamily="2" charset="-122"/>
                <a:ea typeface="宋体" panose="02010600030101010101" pitchFamily="2" charset="-122"/>
              </a:rPr>
              <a:t>Form</a:t>
            </a:r>
            <a:r>
              <a:rPr lang="zh-CN" altLang="en-US" sz="1600">
                <a:solidFill>
                  <a:srgbClr val="000000"/>
                </a:solidFill>
                <a:latin typeface="宋体" panose="02010600030101010101" pitchFamily="2" charset="-122"/>
                <a:ea typeface="宋体" panose="02010600030101010101" pitchFamily="2" charset="-122"/>
              </a:rPr>
              <a:t>的报表</a:t>
            </a:r>
            <a:endParaRPr lang="zh-CN" altLang="en-US" sz="1600">
              <a:solidFill>
                <a:srgbClr val="000000"/>
              </a:solidFill>
              <a:latin typeface="宋体" panose="02010600030101010101" pitchFamily="2" charset="-122"/>
              <a:ea typeface="宋体" panose="02010600030101010101" pitchFamily="2" charset="-122"/>
            </a:endParaRPr>
          </a:p>
        </p:txBody>
      </p:sp>
      <p:sp>
        <p:nvSpPr>
          <p:cNvPr id="19" name="文本框 18"/>
          <p:cNvSpPr txBox="1"/>
          <p:nvPr/>
        </p:nvSpPr>
        <p:spPr>
          <a:xfrm>
            <a:off x="2101850" y="4227513"/>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临时表数据传入的</a:t>
            </a:r>
            <a:r>
              <a:rPr lang="en-US" altLang="zh-CN" sz="1600">
                <a:solidFill>
                  <a:srgbClr val="000000"/>
                </a:solidFill>
                <a:latin typeface="宋体" panose="02010600030101010101" pitchFamily="2" charset="-122"/>
                <a:ea typeface="宋体" panose="02010600030101010101" pitchFamily="2" charset="-122"/>
              </a:rPr>
              <a:t>key</a:t>
            </a:r>
            <a:r>
              <a:rPr lang="zh-CN" altLang="en-US" sz="1600">
                <a:solidFill>
                  <a:srgbClr val="000000"/>
                </a:solidFill>
                <a:latin typeface="宋体" panose="02010600030101010101" pitchFamily="2" charset="-122"/>
                <a:ea typeface="宋体" panose="02010600030101010101" pitchFamily="2" charset="-122"/>
              </a:rPr>
              <a:t>首字母强制小写</a:t>
            </a:r>
            <a:endParaRPr lang="zh-CN" altLang="en-US" sz="16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27159" y="197159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6" name="组合 5"/>
          <p:cNvGrpSpPr/>
          <p:nvPr/>
        </p:nvGrpSpPr>
        <p:grpSpPr>
          <a:xfrm>
            <a:off x="827159" y="3009186"/>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9" name="组合 8"/>
          <p:cNvGrpSpPr/>
          <p:nvPr/>
        </p:nvGrpSpPr>
        <p:grpSpPr>
          <a:xfrm>
            <a:off x="827159" y="4089321"/>
            <a:ext cx="655806" cy="655806"/>
            <a:chOff x="1336777" y="2215111"/>
            <a:chExt cx="1103576" cy="1103576"/>
          </a:xfrm>
        </p:grpSpPr>
        <p:sp>
          <p:nvSpPr>
            <p:cNvPr id="10" name="椭圆 9"/>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1"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12" name="组合 11"/>
          <p:cNvGrpSpPr/>
          <p:nvPr/>
        </p:nvGrpSpPr>
        <p:grpSpPr>
          <a:xfrm>
            <a:off x="827159" y="934006"/>
            <a:ext cx="655806" cy="655806"/>
            <a:chOff x="1336777" y="2215111"/>
            <a:chExt cx="1103576" cy="1103576"/>
          </a:xfrm>
        </p:grpSpPr>
        <p:sp>
          <p:nvSpPr>
            <p:cNvPr id="13" name="椭圆 12"/>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051685" y="1050290"/>
            <a:ext cx="5130165" cy="583565"/>
          </a:xfrm>
          <a:prstGeom prst="rect">
            <a:avLst/>
          </a:prstGeom>
        </p:spPr>
        <p:txBody>
          <a:bodyPr wrap="square">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资源文件基于文件系统形式复制报错问题</a:t>
            </a:r>
            <a:endParaRPr lang="zh-CN" altLang="en-US" sz="1600">
              <a:solidFill>
                <a:srgbClr val="000000"/>
              </a:solidFill>
              <a:latin typeface="宋体" panose="02010600030101010101" pitchFamily="2" charset="-122"/>
              <a:ea typeface="宋体" panose="02010600030101010101" pitchFamily="2" charset="-122"/>
            </a:endParaRPr>
          </a:p>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资源文件基于</a:t>
            </a:r>
            <a:r>
              <a:rPr lang="en-US" altLang="zh-CN" sz="1600">
                <a:solidFill>
                  <a:srgbClr val="000000"/>
                </a:solidFill>
                <a:latin typeface="宋体" panose="02010600030101010101" pitchFamily="2" charset="-122"/>
                <a:ea typeface="宋体" panose="02010600030101010101" pitchFamily="2" charset="-122"/>
              </a:rPr>
              <a:t>minio</a:t>
            </a:r>
            <a:r>
              <a:rPr lang="zh-CN" altLang="en-US" sz="1600">
                <a:solidFill>
                  <a:srgbClr val="000000"/>
                </a:solidFill>
                <a:latin typeface="宋体" panose="02010600030101010101" pitchFamily="2" charset="-122"/>
                <a:ea typeface="宋体" panose="02010600030101010101" pitchFamily="2" charset="-122"/>
              </a:rPr>
              <a:t>复制提示不对问题</a:t>
            </a:r>
            <a:endParaRPr lang="zh-CN" altLang="en-US" sz="1600">
              <a:solidFill>
                <a:srgbClr val="000000"/>
              </a:solidFill>
              <a:latin typeface="宋体" panose="02010600030101010101" pitchFamily="2" charset="-122"/>
              <a:ea typeface="宋体" panose="02010600030101010101" pitchFamily="2" charset="-122"/>
            </a:endParaRPr>
          </a:p>
        </p:txBody>
      </p:sp>
      <p:sp>
        <p:nvSpPr>
          <p:cNvPr id="17" name="文本框 16"/>
          <p:cNvSpPr txBox="1"/>
          <p:nvPr/>
        </p:nvSpPr>
        <p:spPr>
          <a:xfrm>
            <a:off x="2051685" y="2044382"/>
            <a:ext cx="5080000" cy="58356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附件文件上传包含百分号</a:t>
            </a:r>
            <a:r>
              <a:rPr lang="en-US" altLang="en-US"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空格等特殊字符时上传失败的问题</a:t>
            </a:r>
            <a:endParaRPr lang="zh-CN" altLang="en-US" sz="1600">
              <a:solidFill>
                <a:srgbClr val="000000"/>
              </a:solidFill>
              <a:latin typeface="宋体" panose="02010600030101010101" pitchFamily="2" charset="-122"/>
              <a:ea typeface="宋体" panose="02010600030101010101" pitchFamily="2" charset="-122"/>
            </a:endParaRPr>
          </a:p>
        </p:txBody>
      </p:sp>
      <p:sp>
        <p:nvSpPr>
          <p:cNvPr id="18" name="文本框 17"/>
          <p:cNvSpPr txBox="1"/>
          <p:nvPr/>
        </p:nvSpPr>
        <p:spPr>
          <a:xfrm>
            <a:off x="2123440" y="3220402"/>
            <a:ext cx="5080000" cy="337185"/>
          </a:xfrm>
          <a:prstGeom prst="rect">
            <a:avLst/>
          </a:prstGeom>
        </p:spPr>
        <p:txBody>
          <a:bodyPr>
            <a:spAutoFit/>
          </a:bodyPr>
          <a:p>
            <a:pPr marL="0" indent="0" defTabSz="266700" eaLnBrk="0" fontAlgn="base">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getRecordCount</a:t>
            </a:r>
            <a:r>
              <a:rPr lang="zh-CN" altLang="en-US" sz="1600">
                <a:solidFill>
                  <a:srgbClr val="000000"/>
                </a:solidFill>
                <a:latin typeface="宋体" panose="02010600030101010101" pitchFamily="2" charset="-122"/>
                <a:ea typeface="宋体" panose="02010600030101010101" pitchFamily="2" charset="-122"/>
              </a:rPr>
              <a:t>无数据时报错误问题</a:t>
            </a:r>
            <a:endParaRPr lang="zh-CN" altLang="en-US" sz="1600">
              <a:solidFill>
                <a:srgbClr val="000000"/>
              </a:solidFill>
              <a:latin typeface="宋体" panose="02010600030101010101" pitchFamily="2" charset="-122"/>
              <a:ea typeface="宋体" panose="02010600030101010101" pitchFamily="2" charset="-122"/>
            </a:endParaRPr>
          </a:p>
        </p:txBody>
      </p:sp>
      <p:sp>
        <p:nvSpPr>
          <p:cNvPr id="19" name="文本框 18"/>
          <p:cNvSpPr txBox="1"/>
          <p:nvPr/>
        </p:nvSpPr>
        <p:spPr>
          <a:xfrm>
            <a:off x="2101850" y="4227513"/>
            <a:ext cx="5080000" cy="337185"/>
          </a:xfrm>
          <a:prstGeom prst="rect">
            <a:avLst/>
          </a:prstGeom>
        </p:spPr>
        <p:txBody>
          <a:bodyPr>
            <a:spAutoFit/>
          </a:bodyPr>
          <a:p>
            <a:pPr marL="0" indent="0" defTabSz="266700" eaLnBrk="0" fontAlgn="base">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DAOHelper</a:t>
            </a:r>
            <a:r>
              <a:rPr lang="zh-CN" altLang="en-US" sz="1600">
                <a:solidFill>
                  <a:srgbClr val="000000"/>
                </a:solidFill>
                <a:latin typeface="宋体" panose="02010600030101010101" pitchFamily="2" charset="-122"/>
                <a:ea typeface="宋体" panose="02010600030101010101" pitchFamily="2" charset="-122"/>
              </a:rPr>
              <a:t>批量操作错误信息转义不清晰的问题</a:t>
            </a:r>
            <a:endParaRPr lang="zh-CN" altLang="en-US" sz="16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27159" y="197159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6" name="组合 5"/>
          <p:cNvGrpSpPr/>
          <p:nvPr/>
        </p:nvGrpSpPr>
        <p:grpSpPr>
          <a:xfrm>
            <a:off x="827159" y="3009186"/>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9" name="组合 8"/>
          <p:cNvGrpSpPr/>
          <p:nvPr/>
        </p:nvGrpSpPr>
        <p:grpSpPr>
          <a:xfrm>
            <a:off x="827159" y="4089321"/>
            <a:ext cx="655806" cy="655806"/>
            <a:chOff x="1336777" y="2215111"/>
            <a:chExt cx="1103576" cy="1103576"/>
          </a:xfrm>
        </p:grpSpPr>
        <p:sp>
          <p:nvSpPr>
            <p:cNvPr id="10" name="椭圆 9"/>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1"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12" name="组合 11"/>
          <p:cNvGrpSpPr/>
          <p:nvPr/>
        </p:nvGrpSpPr>
        <p:grpSpPr>
          <a:xfrm>
            <a:off x="827159" y="934006"/>
            <a:ext cx="655806" cy="655806"/>
            <a:chOff x="1336777" y="2215111"/>
            <a:chExt cx="1103576" cy="1103576"/>
          </a:xfrm>
        </p:grpSpPr>
        <p:sp>
          <p:nvSpPr>
            <p:cNvPr id="13" name="椭圆 12"/>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101850" y="1049973"/>
            <a:ext cx="5080000" cy="583565"/>
          </a:xfrm>
          <a:prstGeom prst="rect">
            <a:avLst/>
          </a:prstGeom>
        </p:spPr>
        <p:txBody>
          <a:bodyPr>
            <a:spAutoFit/>
          </a:bodyPr>
          <a:p>
            <a:pPr marL="0" indent="0" defTabSz="266700" eaLnBrk="0" fontAlgn="base">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GongqiRecordHelper</a:t>
            </a:r>
            <a:r>
              <a:rPr lang="zh-CN" altLang="en-US" sz="1600">
                <a:solidFill>
                  <a:srgbClr val="000000"/>
                </a:solidFill>
                <a:latin typeface="宋体" panose="02010600030101010101" pitchFamily="2" charset="-122"/>
                <a:ea typeface="宋体" panose="02010600030101010101" pitchFamily="2" charset="-122"/>
              </a:rPr>
              <a:t>类</a:t>
            </a:r>
            <a:r>
              <a:rPr lang="en-US" altLang="zh-CN" sz="1600">
                <a:solidFill>
                  <a:srgbClr val="000000"/>
                </a:solidFill>
                <a:latin typeface="宋体" panose="02010600030101010101" pitchFamily="2" charset="-122"/>
                <a:ea typeface="宋体" panose="02010600030101010101" pitchFamily="2" charset="-122"/>
              </a:rPr>
              <a:t>cast</a:t>
            </a:r>
            <a:r>
              <a:rPr lang="zh-CN" altLang="en-US" sz="1600">
                <a:solidFill>
                  <a:srgbClr val="000000"/>
                </a:solidFill>
                <a:latin typeface="宋体" panose="02010600030101010101" pitchFamily="2" charset="-122"/>
                <a:ea typeface="宋体" panose="02010600030101010101" pitchFamily="2" charset="-122"/>
              </a:rPr>
              <a:t>方法传入</a:t>
            </a:r>
            <a:r>
              <a:rPr lang="en-US" altLang="zh-CN" sz="1600">
                <a:solidFill>
                  <a:srgbClr val="000000"/>
                </a:solidFill>
                <a:latin typeface="宋体" panose="02010600030101010101" pitchFamily="2" charset="-122"/>
                <a:ea typeface="宋体" panose="02010600030101010101" pitchFamily="2" charset="-122"/>
              </a:rPr>
              <a:t>map</a:t>
            </a:r>
            <a:r>
              <a:rPr lang="zh-CN" altLang="en-US" sz="1600">
                <a:solidFill>
                  <a:srgbClr val="000000"/>
                </a:solidFill>
                <a:latin typeface="宋体" panose="02010600030101010101" pitchFamily="2" charset="-122"/>
                <a:ea typeface="宋体" panose="02010600030101010101" pitchFamily="2" charset="-122"/>
              </a:rPr>
              <a:t>不存在维度时报错问题</a:t>
            </a:r>
            <a:endParaRPr lang="zh-CN" altLang="en-US" sz="1600">
              <a:solidFill>
                <a:srgbClr val="000000"/>
              </a:solidFill>
              <a:latin typeface="宋体" panose="02010600030101010101" pitchFamily="2" charset="-122"/>
              <a:ea typeface="宋体" panose="02010600030101010101" pitchFamily="2" charset="-122"/>
            </a:endParaRPr>
          </a:p>
        </p:txBody>
      </p:sp>
      <p:sp>
        <p:nvSpPr>
          <p:cNvPr id="17" name="文本框 16"/>
          <p:cNvSpPr txBox="1"/>
          <p:nvPr/>
        </p:nvSpPr>
        <p:spPr>
          <a:xfrm>
            <a:off x="2051685" y="2088197"/>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导入控制台新增模型不显示新模型问题</a:t>
            </a:r>
            <a:endParaRPr lang="zh-CN" altLang="en-US" sz="1600">
              <a:solidFill>
                <a:srgbClr val="000000"/>
              </a:solidFill>
              <a:latin typeface="宋体" panose="02010600030101010101" pitchFamily="2" charset="-122"/>
              <a:ea typeface="宋体" panose="02010600030101010101" pitchFamily="2" charset="-122"/>
            </a:endParaRPr>
          </a:p>
        </p:txBody>
      </p:sp>
      <p:sp>
        <p:nvSpPr>
          <p:cNvPr id="18" name="文本框 17"/>
          <p:cNvSpPr txBox="1"/>
          <p:nvPr/>
        </p:nvSpPr>
        <p:spPr>
          <a:xfrm>
            <a:off x="2051685" y="3125787"/>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临时表长时间不操作后继续操作报错问题</a:t>
            </a:r>
            <a:endParaRPr lang="zh-CN" altLang="en-US" sz="1600">
              <a:solidFill>
                <a:srgbClr val="000000"/>
              </a:solidFill>
              <a:latin typeface="宋体" panose="02010600030101010101" pitchFamily="2" charset="-122"/>
              <a:ea typeface="宋体" panose="02010600030101010101" pitchFamily="2" charset="-122"/>
            </a:endParaRPr>
          </a:p>
        </p:txBody>
      </p:sp>
      <p:sp>
        <p:nvSpPr>
          <p:cNvPr id="19" name="文本框 18"/>
          <p:cNvSpPr txBox="1"/>
          <p:nvPr/>
        </p:nvSpPr>
        <p:spPr>
          <a:xfrm>
            <a:off x="2101850" y="4227513"/>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导入控制台导入成功行数异常问题</a:t>
            </a:r>
            <a:endParaRPr lang="zh-CN" altLang="en-US" sz="16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79930" y="1282065"/>
            <a:ext cx="767461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右键</a:t>
            </a:r>
            <a:r>
              <a:rPr lang="en-US" altLang="zh-CN" sz="1800" dirty="0">
                <a:solidFill>
                  <a:srgbClr val="000000"/>
                </a:solidFill>
                <a:effectLst/>
                <a:latin typeface="Arial" panose="020B0604020202020204" pitchFamily="34" charset="0"/>
                <a:ea typeface="等线" panose="02010600030101010101" pitchFamily="2" charset="-122"/>
              </a:rPr>
              <a:t>DataGird </a:t>
            </a:r>
            <a:r>
              <a:rPr lang="zh-CN" altLang="en-US" sz="1800" dirty="0">
                <a:solidFill>
                  <a:srgbClr val="000000"/>
                </a:solidFill>
                <a:effectLst/>
                <a:latin typeface="Arial" panose="020B0604020202020204" pitchFamily="34" charset="0"/>
                <a:ea typeface="等线" panose="02010600030101010101" pitchFamily="2" charset="-122"/>
              </a:rPr>
              <a:t>支持复制选择行数据</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10" name="图片 9"/>
          <p:cNvPicPr>
            <a:picLocks noChangeAspect="1"/>
          </p:cNvPicPr>
          <p:nvPr/>
        </p:nvPicPr>
        <p:blipFill>
          <a:blip r:embed="rId1"/>
          <a:stretch>
            <a:fillRect/>
          </a:stretch>
        </p:blipFill>
        <p:spPr>
          <a:xfrm>
            <a:off x="2301240" y="1851660"/>
            <a:ext cx="4541520" cy="313944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a:solidFill>
                  <a:srgbClr val="000000"/>
                </a:solidFill>
                <a:latin typeface="宋体" panose="02010600030101010101" pitchFamily="2" charset="-122"/>
                <a:ea typeface="宋体" panose="02010600030101010101" pitchFamily="2" charset="-122"/>
                <a:sym typeface="+mn-ea"/>
              </a:rPr>
              <a:t>支持全局设置</a:t>
            </a:r>
            <a:r>
              <a:rPr lang="en-US" altLang="zh-CN">
                <a:solidFill>
                  <a:srgbClr val="000000"/>
                </a:solidFill>
                <a:latin typeface="宋体" panose="02010600030101010101" pitchFamily="2" charset="-122"/>
                <a:ea typeface="宋体" panose="02010600030101010101" pitchFamily="2" charset="-122"/>
                <a:sym typeface="+mn-ea"/>
              </a:rPr>
              <a:t>DataGird</a:t>
            </a:r>
            <a:r>
              <a:rPr lang="zh-CN" altLang="en-US">
                <a:solidFill>
                  <a:srgbClr val="000000"/>
                </a:solidFill>
                <a:latin typeface="宋体" panose="02010600030101010101" pitchFamily="2" charset="-122"/>
                <a:ea typeface="宋体" panose="02010600030101010101" pitchFamily="2" charset="-122"/>
                <a:sym typeface="+mn-ea"/>
              </a:rPr>
              <a:t>表格行颜色支持当双行不同色</a:t>
            </a:r>
            <a:endParaRPr lang="zh-CN" altLang="en-US">
              <a:solidFill>
                <a:srgbClr val="000000"/>
              </a:solidFill>
              <a:latin typeface="宋体" panose="02010600030101010101" pitchFamily="2" charset="-122"/>
              <a:ea typeface="宋体" panose="02010600030101010101" pitchFamily="2" charset="-122"/>
            </a:endParaRPr>
          </a:p>
          <a:p>
            <a:pPr eaLnBrk="0"/>
            <a:endParaRPr lang="en-US" altLang="zh-CN"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1835785" y="1707515"/>
            <a:ext cx="5088890" cy="309308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支持设置</a:t>
            </a:r>
            <a:r>
              <a:rPr lang="en-US" altLang="zh-CN" sz="1800" dirty="0">
                <a:solidFill>
                  <a:srgbClr val="000000"/>
                </a:solidFill>
                <a:effectLst/>
                <a:latin typeface="Arial" panose="020B0604020202020204" pitchFamily="34" charset="0"/>
                <a:ea typeface="等线" panose="02010600030101010101" pitchFamily="2" charset="-122"/>
              </a:rPr>
              <a:t>DataGird</a:t>
            </a:r>
            <a:r>
              <a:rPr lang="zh-CN" altLang="en-US" sz="1800" dirty="0">
                <a:solidFill>
                  <a:srgbClr val="000000"/>
                </a:solidFill>
                <a:effectLst/>
                <a:latin typeface="Arial" panose="020B0604020202020204" pitchFamily="34" charset="0"/>
                <a:ea typeface="等线" panose="02010600030101010101" pitchFamily="2" charset="-122"/>
              </a:rPr>
              <a:t>记录数据</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数值类型的统计</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显示在</a:t>
            </a:r>
            <a:r>
              <a:rPr lang="en-US" altLang="zh-CN" sz="1800" dirty="0">
                <a:solidFill>
                  <a:srgbClr val="000000"/>
                </a:solidFill>
                <a:effectLst/>
                <a:latin typeface="Arial" panose="020B0604020202020204" pitchFamily="34" charset="0"/>
                <a:ea typeface="等线" panose="02010600030101010101" pitchFamily="2" charset="-122"/>
              </a:rPr>
              <a:t>DataGird </a:t>
            </a:r>
            <a:r>
              <a:rPr lang="zh-CN" altLang="en-US" sz="1800" dirty="0">
                <a:solidFill>
                  <a:srgbClr val="000000"/>
                </a:solidFill>
                <a:effectLst/>
                <a:latin typeface="Arial" panose="020B0604020202020204" pitchFamily="34" charset="0"/>
                <a:ea typeface="等线" panose="02010600030101010101" pitchFamily="2" charset="-122"/>
              </a:rPr>
              <a:t>最下行</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类型包括</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合计、平均、最大、最小和计数</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2051685" y="1851660"/>
            <a:ext cx="5019040" cy="319151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画面调整节点支持右键复制节点名称</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1907540" y="1761490"/>
            <a:ext cx="5511165" cy="304990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custDataLst>
              <p:tags r:id="rId1"/>
            </p:custDataLst>
          </p:nvPr>
        </p:nvGrpSpPr>
        <p:grpSpPr>
          <a:xfrm>
            <a:off x="827159" y="1971596"/>
            <a:ext cx="655806" cy="655806"/>
            <a:chOff x="1336777" y="2215111"/>
            <a:chExt cx="1103576" cy="1103576"/>
          </a:xfrm>
        </p:grpSpPr>
        <p:sp>
          <p:nvSpPr>
            <p:cNvPr id="4" name="椭圆 3"/>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6" name="组合 5"/>
          <p:cNvGrpSpPr/>
          <p:nvPr>
            <p:custDataLst>
              <p:tags r:id="rId4"/>
            </p:custDataLst>
          </p:nvPr>
        </p:nvGrpSpPr>
        <p:grpSpPr>
          <a:xfrm>
            <a:off x="827159" y="3009186"/>
            <a:ext cx="655806" cy="655806"/>
            <a:chOff x="1336777" y="2215111"/>
            <a:chExt cx="1103576" cy="1103576"/>
          </a:xfrm>
        </p:grpSpPr>
        <p:sp>
          <p:nvSpPr>
            <p:cNvPr id="7" name="椭圆 6"/>
            <p:cNvSpPr/>
            <p:nvPr>
              <p:custDataLst>
                <p:tags r:id="rId5"/>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custDataLst>
                <p:tags r:id="rId6"/>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9" name="组合 8"/>
          <p:cNvGrpSpPr/>
          <p:nvPr>
            <p:custDataLst>
              <p:tags r:id="rId7"/>
            </p:custDataLst>
          </p:nvPr>
        </p:nvGrpSpPr>
        <p:grpSpPr>
          <a:xfrm>
            <a:off x="827159" y="4089321"/>
            <a:ext cx="655806" cy="655806"/>
            <a:chOff x="1336777" y="2215111"/>
            <a:chExt cx="1103576" cy="1103576"/>
          </a:xfrm>
        </p:grpSpPr>
        <p:sp>
          <p:nvSpPr>
            <p:cNvPr id="10" name="椭圆 9"/>
            <p:cNvSpPr/>
            <p:nvPr>
              <p:custDataLst>
                <p:tags r:id="rId8"/>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1" name="椭圆 8"/>
            <p:cNvSpPr/>
            <p:nvPr>
              <p:custDataLst>
                <p:tags r:id="rId9"/>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12" name="组合 11"/>
          <p:cNvGrpSpPr/>
          <p:nvPr>
            <p:custDataLst>
              <p:tags r:id="rId10"/>
            </p:custDataLst>
          </p:nvPr>
        </p:nvGrpSpPr>
        <p:grpSpPr>
          <a:xfrm>
            <a:off x="827159" y="934006"/>
            <a:ext cx="655806" cy="655806"/>
            <a:chOff x="1336777" y="2215111"/>
            <a:chExt cx="1103576" cy="1103576"/>
          </a:xfrm>
        </p:grpSpPr>
        <p:sp>
          <p:nvSpPr>
            <p:cNvPr id="13" name="椭圆 12"/>
            <p:cNvSpPr/>
            <p:nvPr>
              <p:custDataLst>
                <p:tags r:id="rId11"/>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custDataLst>
                <p:tags r:id="rId12"/>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custDataLst>
              <p:tags r:id="rId13"/>
            </p:custDataLst>
          </p:nvPr>
        </p:nvSpPr>
        <p:spPr>
          <a:xfrm>
            <a:off x="2101850" y="1049973"/>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多图片控件图片删除显示不出来问题</a:t>
            </a:r>
            <a:endParaRPr lang="zh-CN" altLang="en-US" sz="1600">
              <a:solidFill>
                <a:srgbClr val="000000"/>
              </a:solidFill>
              <a:latin typeface="宋体" panose="02010600030101010101" pitchFamily="2" charset="-122"/>
              <a:ea typeface="宋体" panose="02010600030101010101" pitchFamily="2" charset="-122"/>
            </a:endParaRPr>
          </a:p>
        </p:txBody>
      </p:sp>
      <p:sp>
        <p:nvSpPr>
          <p:cNvPr id="17" name="文本框 16"/>
          <p:cNvSpPr txBox="1"/>
          <p:nvPr>
            <p:custDataLst>
              <p:tags r:id="rId14"/>
            </p:custDataLst>
          </p:nvPr>
        </p:nvSpPr>
        <p:spPr>
          <a:xfrm>
            <a:off x="2123440" y="2087880"/>
            <a:ext cx="5152390" cy="337185"/>
          </a:xfrm>
          <a:prstGeom prst="rect">
            <a:avLst/>
          </a:prstGeom>
        </p:spPr>
        <p:txBody>
          <a:bodyPr wrap="square">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多</a:t>
            </a:r>
            <a:r>
              <a:rPr lang="en-US" altLang="zh-CN" sz="1600">
                <a:solidFill>
                  <a:srgbClr val="000000"/>
                </a:solidFill>
                <a:latin typeface="宋体" panose="02010600030101010101" pitchFamily="2" charset="-122"/>
                <a:ea typeface="宋体" panose="02010600030101010101" pitchFamily="2" charset="-122"/>
              </a:rPr>
              <a:t>Radio</a:t>
            </a:r>
            <a:r>
              <a:rPr lang="zh-CN" altLang="en-US" sz="1600">
                <a:solidFill>
                  <a:srgbClr val="000000"/>
                </a:solidFill>
                <a:latin typeface="宋体" panose="02010600030101010101" pitchFamily="2" charset="-122"/>
                <a:ea typeface="宋体" panose="02010600030101010101" pitchFamily="2" charset="-122"/>
              </a:rPr>
              <a:t>组件在画面上显示异常问题</a:t>
            </a:r>
            <a:endParaRPr lang="zh-CN" altLang="en-US" sz="1600">
              <a:solidFill>
                <a:srgbClr val="000000"/>
              </a:solidFill>
              <a:latin typeface="宋体" panose="02010600030101010101" pitchFamily="2" charset="-122"/>
              <a:ea typeface="宋体" panose="02010600030101010101" pitchFamily="2" charset="-122"/>
            </a:endParaRPr>
          </a:p>
        </p:txBody>
      </p:sp>
      <p:sp>
        <p:nvSpPr>
          <p:cNvPr id="18" name="文本框 17"/>
          <p:cNvSpPr txBox="1"/>
          <p:nvPr>
            <p:custDataLst>
              <p:tags r:id="rId15"/>
            </p:custDataLst>
          </p:nvPr>
        </p:nvSpPr>
        <p:spPr>
          <a:xfrm>
            <a:off x="2123440" y="3220402"/>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当前在库画面导出方案数据异常问题</a:t>
            </a:r>
            <a:endParaRPr lang="zh-CN" altLang="en-US" sz="1600">
              <a:solidFill>
                <a:srgbClr val="000000"/>
              </a:solidFill>
              <a:latin typeface="宋体" panose="02010600030101010101" pitchFamily="2" charset="-122"/>
              <a:ea typeface="宋体" panose="02010600030101010101" pitchFamily="2" charset="-122"/>
            </a:endParaRPr>
          </a:p>
        </p:txBody>
      </p:sp>
      <p:sp>
        <p:nvSpPr>
          <p:cNvPr id="19" name="文本框 18"/>
          <p:cNvSpPr txBox="1"/>
          <p:nvPr>
            <p:custDataLst>
              <p:tags r:id="rId16"/>
            </p:custDataLst>
          </p:nvPr>
        </p:nvSpPr>
        <p:spPr>
          <a:xfrm>
            <a:off x="2101850" y="4227513"/>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附件上传过程中如果存在二开方法</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接口请求较慢问题</a:t>
            </a:r>
            <a:endParaRPr lang="zh-CN" altLang="en-US" sz="16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0"/>
            <a:ext cx="9153262" cy="5143500"/>
          </a:xfrm>
          <a:prstGeom prst="rect">
            <a:avLst/>
          </a:prstGeom>
          <a:ln>
            <a:noFill/>
          </a:ln>
        </p:spPr>
      </p:pic>
      <p:sp>
        <p:nvSpPr>
          <p:cNvPr id="7" name="矩形 6"/>
          <p:cNvSpPr/>
          <p:nvPr/>
        </p:nvSpPr>
        <p:spPr>
          <a:xfrm>
            <a:off x="2771734" y="1716159"/>
            <a:ext cx="4048760" cy="78359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4500" dirty="0">
                <a:solidFill>
                  <a:srgbClr val="FFFFFF"/>
                </a:solidFill>
                <a:cs typeface="+mn-ea"/>
                <a:sym typeface="+mn-lt"/>
              </a:rPr>
              <a:t>GOT</a:t>
            </a:r>
            <a:r>
              <a:rPr lang="zh-CN" altLang="en-US" sz="4500" dirty="0">
                <a:solidFill>
                  <a:srgbClr val="FFFFFF"/>
                </a:solidFill>
                <a:cs typeface="+mn-ea"/>
                <a:sym typeface="+mn-lt"/>
              </a:rPr>
              <a:t>、</a:t>
            </a:r>
            <a:r>
              <a:rPr lang="en-US" altLang="zh-CN" sz="4500" dirty="0">
                <a:solidFill>
                  <a:srgbClr val="FFFFFF"/>
                </a:solidFill>
                <a:cs typeface="+mn-ea"/>
                <a:sym typeface="+mn-lt"/>
              </a:rPr>
              <a:t>JDT</a:t>
            </a:r>
            <a:r>
              <a:rPr lang="zh-CN" altLang="en-US" sz="4500" dirty="0">
                <a:solidFill>
                  <a:srgbClr val="FFFFFF"/>
                </a:solidFill>
                <a:cs typeface="+mn-ea"/>
                <a:sym typeface="+mn-lt"/>
              </a:rPr>
              <a:t>优化</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23139" y="2836989"/>
              <a:ext cx="656590" cy="2603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03</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JDT </a:t>
            </a:r>
            <a:r>
              <a:rPr lang="zh-CN" altLang="en-US" sz="1800" dirty="0">
                <a:solidFill>
                  <a:srgbClr val="000000"/>
                </a:solidFill>
                <a:effectLst/>
                <a:latin typeface="Arial" panose="020B0604020202020204" pitchFamily="34" charset="0"/>
                <a:ea typeface="等线" panose="02010600030101010101" pitchFamily="2" charset="-122"/>
              </a:rPr>
              <a:t>打包增加显示当前商店版本</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2123440" y="1924050"/>
            <a:ext cx="4540885" cy="302514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19057" y="0"/>
            <a:ext cx="9153262" cy="5143500"/>
          </a:xfrm>
          <a:prstGeom prst="rect">
            <a:avLst/>
          </a:prstGeom>
          <a:ln>
            <a:noFill/>
          </a:ln>
        </p:spPr>
      </p:pic>
      <p:sp>
        <p:nvSpPr>
          <p:cNvPr id="7" name="矩形 6"/>
          <p:cNvSpPr/>
          <p:nvPr/>
        </p:nvSpPr>
        <p:spPr>
          <a:xfrm>
            <a:off x="3347863" y="1716182"/>
            <a:ext cx="2468880" cy="78359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500" dirty="0">
                <a:solidFill>
                  <a:srgbClr val="FFFFFF"/>
                </a:solidFill>
                <a:cs typeface="+mn-ea"/>
                <a:sym typeface="+mn-lt"/>
              </a:rPr>
              <a:t>更新</a:t>
            </a:r>
            <a:r>
              <a:rPr lang="zh-CN" altLang="en-US" sz="4500" dirty="0">
                <a:solidFill>
                  <a:srgbClr val="FFFFFF"/>
                </a:solidFill>
                <a:cs typeface="+mn-ea"/>
                <a:sym typeface="+mn-lt"/>
              </a:rPr>
              <a:t>步骤</a:t>
            </a:r>
            <a:endParaRPr lang="zh-CN" altLang="en-US" sz="4500" dirty="0">
              <a:solidFill>
                <a:srgbClr val="FFFFFF"/>
              </a:solidFill>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18650" y="2836989"/>
              <a:ext cx="665567" cy="26161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01</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开发助手</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数据库拟合</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结构同步：提示清除多余表，提示记录条数，如果有存在数据库的表，提供有</a:t>
            </a:r>
            <a:r>
              <a:rPr lang="en-US" altLang="zh-CN" sz="1800" dirty="0">
                <a:solidFill>
                  <a:srgbClr val="000000"/>
                </a:solidFill>
                <a:effectLst/>
                <a:latin typeface="Arial" panose="020B0604020202020204" pitchFamily="34" charset="0"/>
                <a:ea typeface="等线" panose="02010600030101010101" pitchFamily="2" charset="-122"/>
              </a:rPr>
              <a:t>X</a:t>
            </a:r>
            <a:r>
              <a:rPr lang="zh-CN" altLang="en-US" sz="1800" dirty="0">
                <a:solidFill>
                  <a:srgbClr val="000000"/>
                </a:solidFill>
                <a:effectLst/>
                <a:latin typeface="Arial" panose="020B0604020202020204" pitchFamily="34" charset="0"/>
                <a:ea typeface="等线" panose="02010600030101010101" pitchFamily="2" charset="-122"/>
              </a:rPr>
              <a:t>张多余表，其中有</a:t>
            </a:r>
            <a:r>
              <a:rPr lang="en-US" altLang="zh-CN" sz="1800" dirty="0">
                <a:solidFill>
                  <a:srgbClr val="000000"/>
                </a:solidFill>
                <a:effectLst/>
                <a:latin typeface="Arial" panose="020B0604020202020204" pitchFamily="34" charset="0"/>
                <a:ea typeface="等线" panose="02010600030101010101" pitchFamily="2" charset="-122"/>
              </a:rPr>
              <a:t>X</a:t>
            </a:r>
            <a:r>
              <a:rPr lang="zh-CN" altLang="en-US" sz="1800" dirty="0">
                <a:solidFill>
                  <a:srgbClr val="000000"/>
                </a:solidFill>
                <a:effectLst/>
                <a:latin typeface="Arial" panose="020B0604020202020204" pitchFamily="34" charset="0"/>
                <a:ea typeface="等线" panose="02010600030101010101" pitchFamily="2" charset="-122"/>
              </a:rPr>
              <a:t>张表存在数据</a:t>
            </a:r>
            <a:r>
              <a:rPr lang="en-US" altLang="zh-CN" sz="1800" dirty="0">
                <a:solidFill>
                  <a:srgbClr val="000000"/>
                </a:solidFill>
                <a:effectLst/>
                <a:latin typeface="Arial" panose="020B0604020202020204" pitchFamily="34" charset="0"/>
                <a:ea typeface="等线" panose="02010600030101010101" pitchFamily="2" charset="-122"/>
              </a:rPr>
              <a:t>y</a:t>
            </a:r>
            <a:r>
              <a:rPr lang="zh-CN" altLang="en-US" sz="1800" dirty="0">
                <a:solidFill>
                  <a:srgbClr val="000000"/>
                </a:solidFill>
                <a:effectLst/>
                <a:latin typeface="Arial" panose="020B0604020202020204" pitchFamily="34" charset="0"/>
                <a:ea typeface="等线" panose="02010600030101010101" pitchFamily="2" charset="-122"/>
              </a:rPr>
              <a:t>条</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2627630" y="1851660"/>
            <a:ext cx="4377690" cy="318071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@HQL</a:t>
            </a:r>
            <a:r>
              <a:rPr lang="zh-CN" altLang="en-US" sz="1800" dirty="0">
                <a:solidFill>
                  <a:srgbClr val="000000"/>
                </a:solidFill>
                <a:effectLst/>
                <a:latin typeface="Arial" panose="020B0604020202020204" pitchFamily="34" charset="0"/>
                <a:ea typeface="等线" panose="02010600030101010101" pitchFamily="2" charset="-122"/>
              </a:rPr>
              <a:t>校验</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可选</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实时语法</a:t>
            </a:r>
            <a:r>
              <a:rPr lang="zh-CN" altLang="en-US" sz="1800" dirty="0">
                <a:solidFill>
                  <a:srgbClr val="000000"/>
                </a:solidFill>
                <a:effectLst/>
                <a:latin typeface="Arial" panose="020B0604020202020204" pitchFamily="34" charset="0"/>
                <a:ea typeface="等线" panose="02010600030101010101" pitchFamily="2" charset="-122"/>
              </a:rPr>
              <a:t>检查</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2267585" y="1635760"/>
            <a:ext cx="5230495" cy="338328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custDataLst>
              <p:tags r:id="rId1"/>
            </p:custDataLst>
          </p:nvPr>
        </p:nvGrpSpPr>
        <p:grpSpPr>
          <a:xfrm>
            <a:off x="827159" y="1971596"/>
            <a:ext cx="655806" cy="655806"/>
            <a:chOff x="1336777" y="2215111"/>
            <a:chExt cx="1103576" cy="1103576"/>
          </a:xfrm>
        </p:grpSpPr>
        <p:sp>
          <p:nvSpPr>
            <p:cNvPr id="4" name="椭圆 3"/>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6" name="组合 5"/>
          <p:cNvGrpSpPr/>
          <p:nvPr>
            <p:custDataLst>
              <p:tags r:id="rId4"/>
            </p:custDataLst>
          </p:nvPr>
        </p:nvGrpSpPr>
        <p:grpSpPr>
          <a:xfrm>
            <a:off x="827159" y="3009186"/>
            <a:ext cx="655806" cy="655806"/>
            <a:chOff x="1336777" y="2215111"/>
            <a:chExt cx="1103576" cy="1103576"/>
          </a:xfrm>
        </p:grpSpPr>
        <p:sp>
          <p:nvSpPr>
            <p:cNvPr id="7" name="椭圆 6"/>
            <p:cNvSpPr/>
            <p:nvPr>
              <p:custDataLst>
                <p:tags r:id="rId5"/>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custDataLst>
                <p:tags r:id="rId6"/>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9" name="组合 8"/>
          <p:cNvGrpSpPr/>
          <p:nvPr>
            <p:custDataLst>
              <p:tags r:id="rId7"/>
            </p:custDataLst>
          </p:nvPr>
        </p:nvGrpSpPr>
        <p:grpSpPr>
          <a:xfrm>
            <a:off x="827159" y="4089321"/>
            <a:ext cx="655806" cy="655806"/>
            <a:chOff x="1336777" y="2215111"/>
            <a:chExt cx="1103576" cy="1103576"/>
          </a:xfrm>
        </p:grpSpPr>
        <p:sp>
          <p:nvSpPr>
            <p:cNvPr id="10" name="椭圆 9"/>
            <p:cNvSpPr/>
            <p:nvPr>
              <p:custDataLst>
                <p:tags r:id="rId8"/>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1" name="椭圆 8"/>
            <p:cNvSpPr/>
            <p:nvPr>
              <p:custDataLst>
                <p:tags r:id="rId9"/>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12" name="组合 11"/>
          <p:cNvGrpSpPr/>
          <p:nvPr/>
        </p:nvGrpSpPr>
        <p:grpSpPr>
          <a:xfrm>
            <a:off x="827159" y="934006"/>
            <a:ext cx="655806" cy="655806"/>
            <a:chOff x="1336777" y="2215111"/>
            <a:chExt cx="1103576" cy="1103576"/>
          </a:xfrm>
        </p:grpSpPr>
        <p:sp>
          <p:nvSpPr>
            <p:cNvPr id="13" name="椭圆 12"/>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101850" y="1049973"/>
            <a:ext cx="5080000" cy="337185"/>
          </a:xfrm>
          <a:prstGeom prst="rect">
            <a:avLst/>
          </a:prstGeom>
        </p:spPr>
        <p:txBody>
          <a:bodyPr>
            <a:spAutoFit/>
          </a:bodyPr>
          <a:p>
            <a:pPr marL="0" indent="0" defTabSz="266700" eaLnBrk="0" fontAlgn="base">
              <a:spcBef>
                <a:spcPct val="0"/>
              </a:spcBef>
              <a:spcAft>
                <a:spcPct val="0"/>
              </a:spcAft>
            </a:pPr>
            <a:r>
              <a:rPr lang="en-US" altLang="zh-CN" sz="1600" dirty="0">
                <a:solidFill>
                  <a:srgbClr val="000000"/>
                </a:solidFill>
                <a:effectLst/>
                <a:latin typeface="Arial" panose="020B0604020202020204" pitchFamily="34" charset="0"/>
                <a:ea typeface="等线" panose="02010600030101010101" pitchFamily="2" charset="-122"/>
                <a:sym typeface="+mn-ea"/>
              </a:rPr>
              <a:t>Eclipse</a:t>
            </a:r>
            <a:r>
              <a:rPr lang="zh-CN" altLang="en-US" sz="1600" dirty="0">
                <a:solidFill>
                  <a:srgbClr val="000000"/>
                </a:solidFill>
                <a:effectLst/>
                <a:latin typeface="Arial" panose="020B0604020202020204" pitchFamily="34" charset="0"/>
                <a:ea typeface="等线" panose="02010600030101010101" pitchFamily="2" charset="-122"/>
                <a:sym typeface="+mn-ea"/>
              </a:rPr>
              <a:t>启动速度优化</a:t>
            </a:r>
            <a:endParaRPr lang="zh-CN" altLang="en-US" sz="1600">
              <a:solidFill>
                <a:srgbClr val="000000"/>
              </a:solidFill>
              <a:latin typeface="宋体" panose="02010600030101010101" pitchFamily="2" charset="-122"/>
              <a:ea typeface="宋体" panose="02010600030101010101" pitchFamily="2" charset="-122"/>
            </a:endParaRPr>
          </a:p>
        </p:txBody>
      </p:sp>
      <p:sp>
        <p:nvSpPr>
          <p:cNvPr id="17" name="文本框 16"/>
          <p:cNvSpPr txBox="1"/>
          <p:nvPr>
            <p:custDataLst>
              <p:tags r:id="rId10"/>
            </p:custDataLst>
          </p:nvPr>
        </p:nvSpPr>
        <p:spPr>
          <a:xfrm>
            <a:off x="2051685" y="2088197"/>
            <a:ext cx="5080000" cy="583565"/>
          </a:xfrm>
          <a:prstGeom prst="rect">
            <a:avLst/>
          </a:prstGeom>
        </p:spPr>
        <p:txBody>
          <a:bodyPr>
            <a:spAutoFit/>
          </a:bodyPr>
          <a:p>
            <a:pPr eaLnBrk="0"/>
            <a:r>
              <a:rPr lang="zh-CN" altLang="en-US" sz="1600" dirty="0">
                <a:solidFill>
                  <a:srgbClr val="000000"/>
                </a:solidFill>
                <a:effectLst/>
                <a:latin typeface="Arial" panose="020B0604020202020204" pitchFamily="34" charset="0"/>
                <a:ea typeface="等线" panose="02010600030101010101" pitchFamily="2" charset="-122"/>
                <a:sym typeface="+mn-ea"/>
              </a:rPr>
              <a:t>层、应用、插件、扩展在打包时增加校验节点规则、引用关系是否正确</a:t>
            </a:r>
            <a:endParaRPr lang="zh-CN" altLang="en-US" sz="1600">
              <a:solidFill>
                <a:srgbClr val="000000"/>
              </a:solidFill>
              <a:latin typeface="宋体" panose="02010600030101010101" pitchFamily="2" charset="-122"/>
              <a:ea typeface="宋体" panose="02010600030101010101" pitchFamily="2" charset="-122"/>
            </a:endParaRPr>
          </a:p>
        </p:txBody>
      </p:sp>
      <p:sp>
        <p:nvSpPr>
          <p:cNvPr id="18" name="文本框 17"/>
          <p:cNvSpPr txBox="1"/>
          <p:nvPr>
            <p:custDataLst>
              <p:tags r:id="rId11"/>
            </p:custDataLst>
          </p:nvPr>
        </p:nvSpPr>
        <p:spPr>
          <a:xfrm>
            <a:off x="2051685" y="3220402"/>
            <a:ext cx="5080000" cy="337185"/>
          </a:xfrm>
          <a:prstGeom prst="rect">
            <a:avLst/>
          </a:prstGeom>
        </p:spPr>
        <p:txBody>
          <a:bodyPr>
            <a:spAutoFit/>
          </a:bodyPr>
          <a:p>
            <a:pPr marL="0" indent="0" defTabSz="266700" eaLnBrk="0" fontAlgn="base">
              <a:spcBef>
                <a:spcPct val="0"/>
              </a:spcBef>
              <a:spcAft>
                <a:spcPct val="0"/>
              </a:spcAft>
            </a:pPr>
            <a:r>
              <a:rPr lang="zh-CN" altLang="en-US" sz="1600" dirty="0">
                <a:solidFill>
                  <a:srgbClr val="000000"/>
                </a:solidFill>
                <a:effectLst/>
                <a:latin typeface="Arial" panose="020B0604020202020204" pitchFamily="34" charset="0"/>
                <a:ea typeface="等线" panose="02010600030101010101" pitchFamily="2" charset="-122"/>
                <a:sym typeface="+mn-ea"/>
              </a:rPr>
              <a:t>打包的版本标记功能优化</a:t>
            </a:r>
            <a:endParaRPr lang="zh-CN" altLang="en-US" sz="1600">
              <a:solidFill>
                <a:srgbClr val="000000"/>
              </a:solidFill>
              <a:latin typeface="宋体" panose="02010600030101010101" pitchFamily="2" charset="-122"/>
              <a:ea typeface="宋体" panose="02010600030101010101" pitchFamily="2" charset="-122"/>
            </a:endParaRPr>
          </a:p>
        </p:txBody>
      </p:sp>
      <p:sp>
        <p:nvSpPr>
          <p:cNvPr id="19" name="文本框 18"/>
          <p:cNvSpPr txBox="1"/>
          <p:nvPr>
            <p:custDataLst>
              <p:tags r:id="rId12"/>
            </p:custDataLst>
          </p:nvPr>
        </p:nvSpPr>
        <p:spPr>
          <a:xfrm>
            <a:off x="2101850" y="4227513"/>
            <a:ext cx="5080000" cy="337185"/>
          </a:xfrm>
          <a:prstGeom prst="rect">
            <a:avLst/>
          </a:prstGeom>
        </p:spPr>
        <p:txBody>
          <a:bodyPr>
            <a:spAutoFit/>
          </a:bodyPr>
          <a:p>
            <a:pPr marL="0" indent="0" defTabSz="266700" eaLnBrk="0" fontAlgn="base">
              <a:spcBef>
                <a:spcPct val="0"/>
              </a:spcBef>
              <a:spcAft>
                <a:spcPct val="0"/>
              </a:spcAft>
            </a:pPr>
            <a:r>
              <a:rPr lang="zh-CN" altLang="en-US" sz="1600" dirty="0">
                <a:solidFill>
                  <a:srgbClr val="000000"/>
                </a:solidFill>
                <a:effectLst/>
                <a:latin typeface="Arial" panose="020B0604020202020204" pitchFamily="34" charset="0"/>
                <a:ea typeface="等线" panose="02010600030101010101" pitchFamily="2" charset="-122"/>
                <a:sym typeface="+mn-ea"/>
              </a:rPr>
              <a:t>重置环境对于</a:t>
            </a:r>
            <a:r>
              <a:rPr lang="en-US" altLang="zh-CN" sz="1600" dirty="0">
                <a:solidFill>
                  <a:srgbClr val="000000"/>
                </a:solidFill>
                <a:effectLst/>
                <a:latin typeface="Arial" panose="020B0604020202020204" pitchFamily="34" charset="0"/>
                <a:ea typeface="等线" panose="02010600030101010101" pitchFamily="2" charset="-122"/>
                <a:sym typeface="+mn-ea"/>
              </a:rPr>
              <a:t>JRE</a:t>
            </a:r>
            <a:r>
              <a:rPr lang="zh-CN" altLang="en-US" sz="1600" dirty="0">
                <a:solidFill>
                  <a:srgbClr val="000000"/>
                </a:solidFill>
                <a:effectLst/>
                <a:latin typeface="Arial" panose="020B0604020202020204" pitchFamily="34" charset="0"/>
                <a:ea typeface="等线" panose="02010600030101010101" pitchFamily="2" charset="-122"/>
                <a:sym typeface="+mn-ea"/>
              </a:rPr>
              <a:t>库的处理</a:t>
            </a:r>
            <a:endParaRPr lang="zh-CN" altLang="en-US" sz="16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custDataLst>
              <p:tags r:id="rId1"/>
            </p:custDataLst>
          </p:nvPr>
        </p:nvGrpSpPr>
        <p:grpSpPr>
          <a:xfrm>
            <a:off x="827159" y="1971596"/>
            <a:ext cx="655806" cy="655806"/>
            <a:chOff x="1336777" y="2215111"/>
            <a:chExt cx="1103576" cy="1103576"/>
          </a:xfrm>
        </p:grpSpPr>
        <p:sp>
          <p:nvSpPr>
            <p:cNvPr id="4" name="椭圆 3"/>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6" name="组合 5"/>
          <p:cNvGrpSpPr/>
          <p:nvPr>
            <p:custDataLst>
              <p:tags r:id="rId4"/>
            </p:custDataLst>
          </p:nvPr>
        </p:nvGrpSpPr>
        <p:grpSpPr>
          <a:xfrm>
            <a:off x="827159" y="3009186"/>
            <a:ext cx="655806" cy="655806"/>
            <a:chOff x="1336777" y="2215111"/>
            <a:chExt cx="1103576" cy="1103576"/>
          </a:xfrm>
        </p:grpSpPr>
        <p:sp>
          <p:nvSpPr>
            <p:cNvPr id="7" name="椭圆 6"/>
            <p:cNvSpPr/>
            <p:nvPr>
              <p:custDataLst>
                <p:tags r:id="rId5"/>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custDataLst>
                <p:tags r:id="rId6"/>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9" name="组合 8"/>
          <p:cNvGrpSpPr/>
          <p:nvPr>
            <p:custDataLst>
              <p:tags r:id="rId7"/>
            </p:custDataLst>
          </p:nvPr>
        </p:nvGrpSpPr>
        <p:grpSpPr>
          <a:xfrm>
            <a:off x="827159" y="4089321"/>
            <a:ext cx="655806" cy="655806"/>
            <a:chOff x="1336777" y="2215111"/>
            <a:chExt cx="1103576" cy="1103576"/>
          </a:xfrm>
        </p:grpSpPr>
        <p:sp>
          <p:nvSpPr>
            <p:cNvPr id="10" name="椭圆 9"/>
            <p:cNvSpPr/>
            <p:nvPr>
              <p:custDataLst>
                <p:tags r:id="rId8"/>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1" name="椭圆 8"/>
            <p:cNvSpPr/>
            <p:nvPr>
              <p:custDataLst>
                <p:tags r:id="rId9"/>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12" name="组合 11"/>
          <p:cNvGrpSpPr/>
          <p:nvPr/>
        </p:nvGrpSpPr>
        <p:grpSpPr>
          <a:xfrm>
            <a:off x="827159" y="934006"/>
            <a:ext cx="655806" cy="655806"/>
            <a:chOff x="1336777" y="2215111"/>
            <a:chExt cx="1103576" cy="1103576"/>
          </a:xfrm>
        </p:grpSpPr>
        <p:sp>
          <p:nvSpPr>
            <p:cNvPr id="13" name="椭圆 12"/>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101850" y="1049973"/>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打包层完成前要禁止多次点击</a:t>
            </a:r>
            <a:endParaRPr lang="zh-CN" altLang="en-US" sz="1600">
              <a:solidFill>
                <a:srgbClr val="000000"/>
              </a:solidFill>
              <a:latin typeface="宋体" panose="02010600030101010101" pitchFamily="2" charset="-122"/>
              <a:ea typeface="宋体" panose="02010600030101010101" pitchFamily="2" charset="-122"/>
            </a:endParaRPr>
          </a:p>
        </p:txBody>
      </p:sp>
      <p:sp>
        <p:nvSpPr>
          <p:cNvPr id="17" name="文本框 16"/>
          <p:cNvSpPr txBox="1"/>
          <p:nvPr>
            <p:custDataLst>
              <p:tags r:id="rId10"/>
            </p:custDataLst>
          </p:nvPr>
        </p:nvSpPr>
        <p:spPr>
          <a:xfrm>
            <a:off x="2101850" y="2088197"/>
            <a:ext cx="5080000" cy="337185"/>
          </a:xfrm>
          <a:prstGeom prst="rect">
            <a:avLst/>
          </a:prstGeom>
        </p:spPr>
        <p:txBody>
          <a:bodyPr>
            <a:spAutoFit/>
          </a:bodyPr>
          <a:p>
            <a:pPr eaLnBrk="0"/>
            <a:r>
              <a:rPr lang="en-US" altLang="zh-CN" sz="1600">
                <a:solidFill>
                  <a:srgbClr val="000000"/>
                </a:solidFill>
                <a:latin typeface="宋体" panose="02010600030101010101" pitchFamily="2" charset="-122"/>
                <a:ea typeface="宋体" panose="02010600030101010101" pitchFamily="2" charset="-122"/>
              </a:rPr>
              <a:t>GOT</a:t>
            </a:r>
            <a:r>
              <a:rPr lang="zh-CN" altLang="en-US" sz="1600">
                <a:solidFill>
                  <a:srgbClr val="000000"/>
                </a:solidFill>
                <a:latin typeface="宋体" panose="02010600030101010101" pitchFamily="2" charset="-122"/>
                <a:ea typeface="宋体" panose="02010600030101010101" pitchFamily="2" charset="-122"/>
              </a:rPr>
              <a:t>编辑范围增加历史记录功能</a:t>
            </a:r>
            <a:endParaRPr lang="zh-CN" altLang="en-US" sz="1600">
              <a:solidFill>
                <a:srgbClr val="000000"/>
              </a:solidFill>
              <a:latin typeface="宋体" panose="02010600030101010101" pitchFamily="2" charset="-122"/>
              <a:ea typeface="宋体" panose="02010600030101010101" pitchFamily="2" charset="-122"/>
            </a:endParaRPr>
          </a:p>
        </p:txBody>
      </p:sp>
      <p:sp>
        <p:nvSpPr>
          <p:cNvPr id="18" name="文本框 17"/>
          <p:cNvSpPr txBox="1"/>
          <p:nvPr>
            <p:custDataLst>
              <p:tags r:id="rId11"/>
            </p:custDataLst>
          </p:nvPr>
        </p:nvSpPr>
        <p:spPr>
          <a:xfrm>
            <a:off x="2101850" y="3125787"/>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增加</a:t>
            </a:r>
            <a:r>
              <a:rPr lang="en-US" altLang="zh-CN" sz="1600">
                <a:solidFill>
                  <a:srgbClr val="000000"/>
                </a:solidFill>
                <a:latin typeface="宋体" panose="02010600030101010101" pitchFamily="2" charset="-122"/>
                <a:ea typeface="宋体" panose="02010600030101010101" pitchFamily="2" charset="-122"/>
              </a:rPr>
              <a:t>GOT</a:t>
            </a:r>
            <a:r>
              <a:rPr lang="zh-CN" altLang="en-US" sz="1600">
                <a:solidFill>
                  <a:srgbClr val="000000"/>
                </a:solidFill>
                <a:latin typeface="宋体" panose="02010600030101010101" pitchFamily="2" charset="-122"/>
                <a:ea typeface="宋体" panose="02010600030101010101" pitchFamily="2" charset="-122"/>
              </a:rPr>
              <a:t>关键字校验</a:t>
            </a:r>
            <a:endParaRPr lang="zh-CN" altLang="en-US" sz="1600">
              <a:solidFill>
                <a:srgbClr val="000000"/>
              </a:solidFill>
              <a:latin typeface="宋体" panose="02010600030101010101" pitchFamily="2" charset="-122"/>
              <a:ea typeface="宋体" panose="02010600030101010101" pitchFamily="2" charset="-122"/>
            </a:endParaRPr>
          </a:p>
        </p:txBody>
      </p:sp>
      <p:sp>
        <p:nvSpPr>
          <p:cNvPr id="19" name="文本框 18"/>
          <p:cNvSpPr txBox="1"/>
          <p:nvPr>
            <p:custDataLst>
              <p:tags r:id="rId12"/>
            </p:custDataLst>
          </p:nvPr>
        </p:nvSpPr>
        <p:spPr>
          <a:xfrm>
            <a:off x="2101850" y="4227513"/>
            <a:ext cx="5080000" cy="337185"/>
          </a:xfrm>
          <a:prstGeom prst="rect">
            <a:avLst/>
          </a:prstGeom>
        </p:spPr>
        <p:txBody>
          <a:bodyPr>
            <a:spAutoFit/>
          </a:bodyPr>
          <a:p>
            <a:pPr marL="0" indent="0" defTabSz="266700" eaLnBrk="0" fontAlgn="base">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GOT</a:t>
            </a:r>
            <a:r>
              <a:rPr lang="zh-CN" altLang="en-US" sz="1600">
                <a:solidFill>
                  <a:srgbClr val="000000"/>
                </a:solidFill>
                <a:latin typeface="宋体" panose="02010600030101010101" pitchFamily="2" charset="-122"/>
                <a:ea typeface="宋体" panose="02010600030101010101" pitchFamily="2" charset="-122"/>
              </a:rPr>
              <a:t>搜索功能搜不到节点时弹框显示</a:t>
            </a:r>
            <a:endParaRPr lang="zh-CN" altLang="en-US" sz="16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custDataLst>
              <p:tags r:id="rId1"/>
            </p:custDataLst>
          </p:nvPr>
        </p:nvGrpSpPr>
        <p:grpSpPr>
          <a:xfrm>
            <a:off x="827159" y="1971596"/>
            <a:ext cx="655806" cy="655806"/>
            <a:chOff x="1336777" y="2215111"/>
            <a:chExt cx="1103576" cy="1103576"/>
          </a:xfrm>
        </p:grpSpPr>
        <p:sp>
          <p:nvSpPr>
            <p:cNvPr id="4" name="椭圆 3"/>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6" name="组合 5"/>
          <p:cNvGrpSpPr/>
          <p:nvPr>
            <p:custDataLst>
              <p:tags r:id="rId4"/>
            </p:custDataLst>
          </p:nvPr>
        </p:nvGrpSpPr>
        <p:grpSpPr>
          <a:xfrm>
            <a:off x="827159" y="3009186"/>
            <a:ext cx="655806" cy="655806"/>
            <a:chOff x="1336777" y="2215111"/>
            <a:chExt cx="1103576" cy="1103576"/>
          </a:xfrm>
        </p:grpSpPr>
        <p:sp>
          <p:nvSpPr>
            <p:cNvPr id="7" name="椭圆 6"/>
            <p:cNvSpPr/>
            <p:nvPr>
              <p:custDataLst>
                <p:tags r:id="rId5"/>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custDataLst>
                <p:tags r:id="rId6"/>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9" name="组合 8"/>
          <p:cNvGrpSpPr/>
          <p:nvPr>
            <p:custDataLst>
              <p:tags r:id="rId7"/>
            </p:custDataLst>
          </p:nvPr>
        </p:nvGrpSpPr>
        <p:grpSpPr>
          <a:xfrm>
            <a:off x="827159" y="4089321"/>
            <a:ext cx="655806" cy="655806"/>
            <a:chOff x="1336777" y="2215111"/>
            <a:chExt cx="1103576" cy="1103576"/>
          </a:xfrm>
        </p:grpSpPr>
        <p:sp>
          <p:nvSpPr>
            <p:cNvPr id="10" name="椭圆 9"/>
            <p:cNvSpPr/>
            <p:nvPr>
              <p:custDataLst>
                <p:tags r:id="rId8"/>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1" name="椭圆 8"/>
            <p:cNvSpPr/>
            <p:nvPr>
              <p:custDataLst>
                <p:tags r:id="rId9"/>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12" name="组合 11"/>
          <p:cNvGrpSpPr/>
          <p:nvPr/>
        </p:nvGrpSpPr>
        <p:grpSpPr>
          <a:xfrm>
            <a:off x="827159" y="934006"/>
            <a:ext cx="655806" cy="655806"/>
            <a:chOff x="1336777" y="2215111"/>
            <a:chExt cx="1103576" cy="1103576"/>
          </a:xfrm>
        </p:grpSpPr>
        <p:sp>
          <p:nvSpPr>
            <p:cNvPr id="13" name="椭圆 12"/>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文本框 14"/>
          <p:cNvSpPr txBox="1"/>
          <p:nvPr/>
        </p:nvSpPr>
        <p:spPr>
          <a:xfrm>
            <a:off x="2101850" y="1049973"/>
            <a:ext cx="5080000" cy="583565"/>
          </a:xfrm>
          <a:prstGeom prst="rect">
            <a:avLst/>
          </a:prstGeom>
        </p:spPr>
        <p:txBody>
          <a:bodyPr>
            <a:spAutoFit/>
          </a:bodyPr>
          <a:p>
            <a:pPr marL="0" indent="0" defTabSz="266700" eaLnBrk="0" fontAlgn="base">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GOT</a:t>
            </a:r>
            <a:r>
              <a:rPr lang="zh-CN" altLang="en-US" sz="1600">
                <a:solidFill>
                  <a:srgbClr val="000000"/>
                </a:solidFill>
                <a:latin typeface="宋体" panose="02010600030101010101" pitchFamily="2" charset="-122"/>
                <a:ea typeface="宋体" panose="02010600030101010101" pitchFamily="2" charset="-122"/>
              </a:rPr>
              <a:t>子窗口属性区域左下角显示选中信息，内容参考主窗口</a:t>
            </a:r>
            <a:endParaRPr lang="zh-CN" altLang="en-US" sz="1600">
              <a:solidFill>
                <a:srgbClr val="000000"/>
              </a:solidFill>
              <a:latin typeface="宋体" panose="02010600030101010101" pitchFamily="2" charset="-122"/>
              <a:ea typeface="宋体" panose="02010600030101010101" pitchFamily="2" charset="-122"/>
            </a:endParaRPr>
          </a:p>
        </p:txBody>
      </p:sp>
      <p:sp>
        <p:nvSpPr>
          <p:cNvPr id="17" name="文本框 16"/>
          <p:cNvSpPr txBox="1"/>
          <p:nvPr>
            <p:custDataLst>
              <p:tags r:id="rId10"/>
            </p:custDataLst>
          </p:nvPr>
        </p:nvSpPr>
        <p:spPr>
          <a:xfrm>
            <a:off x="2051685" y="1851977"/>
            <a:ext cx="5080000" cy="1076325"/>
          </a:xfrm>
          <a:prstGeom prst="rect">
            <a:avLst/>
          </a:prstGeom>
        </p:spPr>
        <p:txBody>
          <a:bodyPr>
            <a:spAutoFit/>
          </a:bodyPr>
          <a:p>
            <a:pPr eaLnBrk="0"/>
            <a:r>
              <a:rPr lang="zh-CN" altLang="en-US" sz="1600">
                <a:solidFill>
                  <a:srgbClr val="000000"/>
                </a:solidFill>
                <a:latin typeface="宋体" panose="02010600030101010101" pitchFamily="2" charset="-122"/>
                <a:ea typeface="宋体" panose="02010600030101010101" pitchFamily="2" charset="-122"/>
              </a:rPr>
              <a:t>层升级针对</a:t>
            </a:r>
            <a:r>
              <a:rPr lang="en-US" altLang="zh-CN" sz="1600">
                <a:solidFill>
                  <a:srgbClr val="000000"/>
                </a:solidFill>
                <a:latin typeface="宋体" panose="02010600030101010101" pitchFamily="2" charset="-122"/>
                <a:ea typeface="宋体" panose="02010600030101010101" pitchFamily="2" charset="-122"/>
              </a:rPr>
              <a:t>Enums</a:t>
            </a:r>
            <a:r>
              <a:rPr lang="zh-CN" altLang="en-US" sz="1600">
                <a:solidFill>
                  <a:srgbClr val="000000"/>
                </a:solidFill>
                <a:latin typeface="宋体" panose="02010600030101010101" pitchFamily="2" charset="-122"/>
                <a:ea typeface="宋体" panose="02010600030101010101" pitchFamily="2" charset="-122"/>
              </a:rPr>
              <a:t>、</a:t>
            </a:r>
            <a:r>
              <a:rPr lang="en-US" altLang="zh-CN" sz="1600">
                <a:solidFill>
                  <a:srgbClr val="000000"/>
                </a:solidFill>
                <a:latin typeface="宋体" panose="02010600030101010101" pitchFamily="2" charset="-122"/>
                <a:ea typeface="宋体" panose="02010600030101010101" pitchFamily="2" charset="-122"/>
              </a:rPr>
              <a:t>DataTypes</a:t>
            </a:r>
            <a:r>
              <a:rPr lang="zh-CN" altLang="en-US" sz="1600">
                <a:solidFill>
                  <a:srgbClr val="000000"/>
                </a:solidFill>
                <a:latin typeface="宋体" panose="02010600030101010101" pitchFamily="2" charset="-122"/>
                <a:ea typeface="宋体" panose="02010600030101010101" pitchFamily="2" charset="-122"/>
              </a:rPr>
              <a:t>、</a:t>
            </a:r>
            <a:r>
              <a:rPr lang="en-US" altLang="zh-CN" sz="1600">
                <a:solidFill>
                  <a:srgbClr val="000000"/>
                </a:solidFill>
                <a:latin typeface="宋体" panose="02010600030101010101" pitchFamily="2" charset="-122"/>
                <a:ea typeface="宋体" panose="02010600030101010101" pitchFamily="2" charset="-122"/>
              </a:rPr>
              <a:t>Tables</a:t>
            </a:r>
            <a:r>
              <a:rPr lang="zh-CN" altLang="en-US" sz="1600">
                <a:solidFill>
                  <a:srgbClr val="000000"/>
                </a:solidFill>
                <a:latin typeface="宋体" panose="02010600030101010101" pitchFamily="2" charset="-122"/>
                <a:ea typeface="宋体" panose="02010600030101010101" pitchFamily="2" charset="-122"/>
              </a:rPr>
              <a:t>、</a:t>
            </a:r>
            <a:r>
              <a:rPr lang="en-US" altLang="zh-CN" sz="1600">
                <a:solidFill>
                  <a:srgbClr val="000000"/>
                </a:solidFill>
                <a:latin typeface="宋体" panose="02010600030101010101" pitchFamily="2" charset="-122"/>
                <a:ea typeface="宋体" panose="02010600030101010101" pitchFamily="2" charset="-122"/>
              </a:rPr>
              <a:t>Forms</a:t>
            </a:r>
            <a:r>
              <a:rPr lang="zh-CN" altLang="en-US" sz="1600">
                <a:solidFill>
                  <a:srgbClr val="000000"/>
                </a:solidFill>
                <a:latin typeface="宋体" panose="02010600030101010101" pitchFamily="2" charset="-122"/>
                <a:ea typeface="宋体" panose="02010600030101010101" pitchFamily="2" charset="-122"/>
              </a:rPr>
              <a:t>、</a:t>
            </a:r>
            <a:r>
              <a:rPr lang="en-US" altLang="zh-CN" sz="1600">
                <a:solidFill>
                  <a:srgbClr val="000000"/>
                </a:solidFill>
                <a:latin typeface="宋体" panose="02010600030101010101" pitchFamily="2" charset="-122"/>
                <a:ea typeface="宋体" panose="02010600030101010101" pitchFamily="2" charset="-122"/>
              </a:rPr>
              <a:t>MenuItems</a:t>
            </a:r>
            <a:r>
              <a:rPr lang="zh-CN" altLang="en-US" sz="1600">
                <a:solidFill>
                  <a:srgbClr val="000000"/>
                </a:solidFill>
                <a:latin typeface="宋体" panose="02010600030101010101" pitchFamily="2" charset="-122"/>
                <a:ea typeface="宋体" panose="02010600030101010101" pitchFamily="2" charset="-122"/>
              </a:rPr>
              <a:t>、</a:t>
            </a:r>
            <a:r>
              <a:rPr lang="en-US" altLang="zh-CN" sz="1600">
                <a:solidFill>
                  <a:srgbClr val="000000"/>
                </a:solidFill>
                <a:latin typeface="宋体" panose="02010600030101010101" pitchFamily="2" charset="-122"/>
                <a:ea typeface="宋体" panose="02010600030101010101" pitchFamily="2" charset="-122"/>
              </a:rPr>
              <a:t>Menus</a:t>
            </a:r>
            <a:r>
              <a:rPr lang="zh-CN" altLang="en-US" sz="1600">
                <a:solidFill>
                  <a:srgbClr val="000000"/>
                </a:solidFill>
                <a:latin typeface="宋体" panose="02010600030101010101" pitchFamily="2" charset="-122"/>
                <a:ea typeface="宋体" panose="02010600030101010101" pitchFamily="2" charset="-122"/>
              </a:rPr>
              <a:t>、</a:t>
            </a:r>
            <a:r>
              <a:rPr lang="en-US" altLang="zh-CN" sz="1600">
                <a:solidFill>
                  <a:srgbClr val="000000"/>
                </a:solidFill>
                <a:latin typeface="宋体" panose="02010600030101010101" pitchFamily="2" charset="-122"/>
                <a:ea typeface="宋体" panose="02010600030101010101" pitchFamily="2" charset="-122"/>
              </a:rPr>
              <a:t>Classes</a:t>
            </a:r>
            <a:r>
              <a:rPr lang="zh-CN" altLang="en-US" sz="1600">
                <a:solidFill>
                  <a:srgbClr val="000000"/>
                </a:solidFill>
                <a:latin typeface="宋体" panose="02010600030101010101" pitchFamily="2" charset="-122"/>
                <a:ea typeface="宋体" panose="02010600030101010101" pitchFamily="2" charset="-122"/>
              </a:rPr>
              <a:t>、</a:t>
            </a:r>
            <a:r>
              <a:rPr lang="en-US" altLang="zh-CN" sz="1600">
                <a:solidFill>
                  <a:srgbClr val="000000"/>
                </a:solidFill>
                <a:latin typeface="宋体" panose="02010600030101010101" pitchFamily="2" charset="-122"/>
                <a:ea typeface="宋体" panose="02010600030101010101" pitchFamily="2" charset="-122"/>
              </a:rPr>
              <a:t>Reports</a:t>
            </a:r>
            <a:r>
              <a:rPr lang="zh-CN" altLang="en-US" sz="1600">
                <a:solidFill>
                  <a:srgbClr val="000000"/>
                </a:solidFill>
                <a:latin typeface="宋体" panose="02010600030101010101" pitchFamily="2" charset="-122"/>
                <a:ea typeface="宋体" panose="02010600030101010101" pitchFamily="2" charset="-122"/>
              </a:rPr>
              <a:t>选中时，针对表格模式，展示同类型下所有子节点更改信息，且</a:t>
            </a:r>
            <a:endParaRPr lang="zh-CN" altLang="en-US" sz="1600">
              <a:solidFill>
                <a:srgbClr val="000000"/>
              </a:solidFill>
              <a:latin typeface="宋体" panose="02010600030101010101" pitchFamily="2" charset="-122"/>
              <a:ea typeface="宋体" panose="02010600030101010101" pitchFamily="2" charset="-122"/>
            </a:endParaRPr>
          </a:p>
          <a:p>
            <a:pPr eaLnBrk="0"/>
            <a:r>
              <a:rPr lang="zh-CN" altLang="en-US" sz="1600">
                <a:solidFill>
                  <a:srgbClr val="000000"/>
                </a:solidFill>
                <a:latin typeface="宋体" panose="02010600030101010101" pitchFamily="2" charset="-122"/>
                <a:ea typeface="宋体" panose="02010600030101010101" pitchFamily="2" charset="-122"/>
              </a:rPr>
              <a:t>增加一列展示实体名称</a:t>
            </a:r>
            <a:endParaRPr lang="zh-CN" altLang="en-US" sz="1600">
              <a:solidFill>
                <a:srgbClr val="000000"/>
              </a:solidFill>
              <a:latin typeface="宋体" panose="02010600030101010101" pitchFamily="2" charset="-122"/>
              <a:ea typeface="宋体" panose="02010600030101010101" pitchFamily="2" charset="-122"/>
            </a:endParaRPr>
          </a:p>
        </p:txBody>
      </p:sp>
      <p:sp>
        <p:nvSpPr>
          <p:cNvPr id="18" name="文本框 17"/>
          <p:cNvSpPr txBox="1"/>
          <p:nvPr>
            <p:custDataLst>
              <p:tags r:id="rId11"/>
            </p:custDataLst>
          </p:nvPr>
        </p:nvSpPr>
        <p:spPr>
          <a:xfrm>
            <a:off x="2051685" y="3220402"/>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层链升级对于</a:t>
            </a:r>
            <a:r>
              <a:rPr lang="en-US" altLang="zh-CN" sz="1600">
                <a:solidFill>
                  <a:srgbClr val="000000"/>
                </a:solidFill>
                <a:latin typeface="宋体" panose="02010600030101010101" pitchFamily="2" charset="-122"/>
                <a:ea typeface="宋体" panose="02010600030101010101" pitchFamily="2" charset="-122"/>
              </a:rPr>
              <a:t>FormItem</a:t>
            </a:r>
            <a:r>
              <a:rPr lang="zh-CN" altLang="en-US" sz="1600">
                <a:solidFill>
                  <a:srgbClr val="000000"/>
                </a:solidFill>
                <a:latin typeface="宋体" panose="02010600030101010101" pitchFamily="2" charset="-122"/>
                <a:ea typeface="宋体" panose="02010600030101010101" pitchFamily="2" charset="-122"/>
              </a:rPr>
              <a:t>重命名对应</a:t>
            </a:r>
            <a:r>
              <a:rPr lang="en-US" altLang="zh-CN" sz="1600">
                <a:solidFill>
                  <a:srgbClr val="000000"/>
                </a:solidFill>
                <a:latin typeface="宋体" panose="02010600030101010101" pitchFamily="2" charset="-122"/>
                <a:ea typeface="宋体" panose="02010600030101010101" pitchFamily="2" charset="-122"/>
              </a:rPr>
              <a:t>java</a:t>
            </a:r>
            <a:r>
              <a:rPr lang="zh-CN" altLang="en-US" sz="1600">
                <a:solidFill>
                  <a:srgbClr val="000000"/>
                </a:solidFill>
                <a:latin typeface="宋体" panose="02010600030101010101" pitchFamily="2" charset="-122"/>
                <a:ea typeface="宋体" panose="02010600030101010101" pitchFamily="2" charset="-122"/>
              </a:rPr>
              <a:t>代码自动重命名</a:t>
            </a:r>
            <a:endParaRPr lang="zh-CN" altLang="en-US" sz="1600">
              <a:solidFill>
                <a:srgbClr val="000000"/>
              </a:solidFill>
              <a:latin typeface="宋体" panose="02010600030101010101" pitchFamily="2" charset="-122"/>
              <a:ea typeface="宋体" panose="02010600030101010101" pitchFamily="2" charset="-122"/>
            </a:endParaRPr>
          </a:p>
        </p:txBody>
      </p:sp>
      <p:sp>
        <p:nvSpPr>
          <p:cNvPr id="19" name="文本框 18"/>
          <p:cNvSpPr txBox="1"/>
          <p:nvPr>
            <p:custDataLst>
              <p:tags r:id="rId12"/>
            </p:custDataLst>
          </p:nvPr>
        </p:nvSpPr>
        <p:spPr>
          <a:xfrm>
            <a:off x="2101850" y="4227513"/>
            <a:ext cx="5080000" cy="58356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层链升级升级文件的离线上传，支持多个文件一起选择，自动匹配</a:t>
            </a:r>
            <a:endParaRPr lang="zh-CN" altLang="en-US" sz="16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Effect transition="in" filter="fade">
                                      <p:cBhvr>
                                        <p:cTn id="20" dur="500"/>
                                        <p:tgtEl>
                                          <p:spTgt spid="6"/>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Effect transition="in" filter="fade">
                                      <p:cBhvr>
                                        <p:cTn id="26" dur="500"/>
                                        <p:tgtEl>
                                          <p:spTgt spid="9"/>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层链升级环境检测时候校验数据库是否正常</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10014" y="206748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227838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层链升级实体节点新增、删除显示完整，调整仅显示差异</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10014" y="314761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27530" y="3363595"/>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层链升级内容分析功能速度</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nvGrpSpPr>
        <p:grpSpPr>
          <a:xfrm>
            <a:off x="809379" y="4155996"/>
            <a:ext cx="655806" cy="655806"/>
            <a:chOff x="1336777" y="2215111"/>
            <a:chExt cx="1103576" cy="1103576"/>
          </a:xfrm>
        </p:grpSpPr>
        <p:sp>
          <p:nvSpPr>
            <p:cNvPr id="9" name="椭圆 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层链升级实体删除时，方法是否不用展示为删除</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层链升级下层删除表，如果上层有提升，不允许升级</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10014" y="206748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2278380"/>
            <a:ext cx="7089140" cy="55372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层链升级源码层引用了下层的节点，下层改名后，上层的引用节点自动更正</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10014" y="314761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27530" y="3363595"/>
            <a:ext cx="7053580" cy="55372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层链升级过程如果出现错误，要提示升级升级遇到什么错误，无法继续，点击确定将进行项目还原</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nvGrpSpPr>
        <p:grpSpPr>
          <a:xfrm>
            <a:off x="809379" y="4155996"/>
            <a:ext cx="655806" cy="655806"/>
            <a:chOff x="1336777" y="2215111"/>
            <a:chExt cx="1103576" cy="1103576"/>
          </a:xfrm>
        </p:grpSpPr>
        <p:sp>
          <p:nvSpPr>
            <p:cNvPr id="9" name="椭圆 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层链升级对于实体节点、内部节点重命名，升级过程弹框提示</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层链升级导出结果根据左侧</a:t>
            </a:r>
            <a:r>
              <a:rPr lang="en-US" altLang="zh-CN" sz="1800" dirty="0">
                <a:solidFill>
                  <a:srgbClr val="000000"/>
                </a:solidFill>
                <a:effectLst/>
                <a:latin typeface="Arial" panose="020B0604020202020204" pitchFamily="34" charset="0"/>
                <a:ea typeface="等线" panose="02010600030101010101" pitchFamily="2" charset="-122"/>
              </a:rPr>
              <a:t>GOT</a:t>
            </a:r>
            <a:r>
              <a:rPr lang="zh-CN" altLang="en-US" sz="1800" dirty="0">
                <a:solidFill>
                  <a:srgbClr val="000000"/>
                </a:solidFill>
                <a:effectLst/>
                <a:latin typeface="Arial" panose="020B0604020202020204" pitchFamily="34" charset="0"/>
                <a:ea typeface="等线" panose="02010600030101010101" pitchFamily="2" charset="-122"/>
              </a:rPr>
              <a:t>树决定导出范围</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10014" y="206748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227838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层链升级的备份完整性</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10014" y="314761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27530" y="3363595"/>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层链升级的升级文件增加本地上传按钮，用于选择本地文件</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nvGrpSpPr>
        <p:grpSpPr>
          <a:xfrm>
            <a:off x="809379" y="4155996"/>
            <a:ext cx="655806" cy="655806"/>
            <a:chOff x="1336777" y="2215111"/>
            <a:chExt cx="1103576" cy="1103576"/>
          </a:xfrm>
        </p:grpSpPr>
        <p:sp>
          <p:nvSpPr>
            <p:cNvPr id="9" name="椭圆 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层链升级目标版本单击要能够复制，双击弹出在线选择版本界面</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层链升级拟合的结果树的</a:t>
            </a:r>
            <a:r>
              <a:rPr lang="en-US" altLang="zh-CN" sz="1800" dirty="0">
                <a:solidFill>
                  <a:srgbClr val="000000"/>
                </a:solidFill>
                <a:effectLst/>
                <a:latin typeface="Arial" panose="020B0604020202020204" pitchFamily="34" charset="0"/>
                <a:ea typeface="等线" panose="02010600030101010101" pitchFamily="2" charset="-122"/>
              </a:rPr>
              <a:t>GOT</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DataDictionary</a:t>
            </a:r>
            <a:r>
              <a:rPr lang="zh-CN" altLang="en-US" sz="1800" dirty="0">
                <a:solidFill>
                  <a:srgbClr val="000000"/>
                </a:solidFill>
                <a:effectLst/>
                <a:latin typeface="Arial" panose="020B0604020202020204" pitchFamily="34" charset="0"/>
                <a:ea typeface="等线" panose="02010600030101010101" pitchFamily="2" charset="-122"/>
              </a:rPr>
              <a:t>后面提示个数</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10014" y="206748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227838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层链升级右键上传文件，文件不符合的提示优化</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0"/>
            <a:ext cx="9153262" cy="5143500"/>
          </a:xfrm>
          <a:prstGeom prst="rect">
            <a:avLst/>
          </a:prstGeom>
          <a:ln>
            <a:noFill/>
          </a:ln>
        </p:spPr>
      </p:pic>
      <p:sp>
        <p:nvSpPr>
          <p:cNvPr id="7" name="矩形 6"/>
          <p:cNvSpPr/>
          <p:nvPr/>
        </p:nvSpPr>
        <p:spPr>
          <a:xfrm>
            <a:off x="3037164" y="1716159"/>
            <a:ext cx="3040380" cy="78359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4500" b="0" i="0" u="none" strike="noStrike" kern="1200" cap="none" spc="0" normalizeH="0" baseline="0" noProof="0" dirty="0">
                <a:ln>
                  <a:noFill/>
                </a:ln>
                <a:solidFill>
                  <a:srgbClr val="FFFFFF"/>
                </a:solidFill>
                <a:effectLst/>
                <a:uLnTx/>
                <a:uFillTx/>
                <a:cs typeface="+mn-ea"/>
                <a:sym typeface="+mn-lt"/>
              </a:rPr>
              <a:t>安装包</a:t>
            </a:r>
            <a:r>
              <a:rPr kumimoji="0" lang="zh-CN" altLang="en-US" sz="4500" b="0" i="0" u="none" strike="noStrike" kern="1200" cap="none" spc="0" normalizeH="0" baseline="0" noProof="0" dirty="0">
                <a:ln>
                  <a:noFill/>
                </a:ln>
                <a:solidFill>
                  <a:srgbClr val="FFFFFF"/>
                </a:solidFill>
                <a:effectLst/>
                <a:uLnTx/>
                <a:uFillTx/>
                <a:cs typeface="+mn-ea"/>
                <a:sym typeface="+mn-lt"/>
              </a:rPr>
              <a:t>优化</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23140" y="2836989"/>
              <a:ext cx="656590" cy="2603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04</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19735"/>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升级文件</a:t>
            </a:r>
            <a:r>
              <a:rPr lang="zh-CN" altLang="en-US" sz="2400" dirty="0">
                <a:solidFill>
                  <a:schemeClr val="accent1"/>
                </a:solidFill>
                <a:cs typeface="+mn-ea"/>
                <a:sym typeface="+mn-lt"/>
              </a:rPr>
              <a:t>内容</a:t>
            </a:r>
            <a:endParaRPr lang="zh-CN" altLang="en-US" sz="2400" dirty="0">
              <a:solidFill>
                <a:schemeClr val="accent1"/>
              </a:solidFill>
              <a:cs typeface="+mn-ea"/>
              <a:sym typeface="+mn-lt"/>
            </a:endParaRPr>
          </a:p>
        </p:txBody>
      </p:sp>
      <p:pic>
        <p:nvPicPr>
          <p:cNvPr id="2" name="图片 1"/>
          <p:cNvPicPr>
            <a:picLocks noChangeAspect="1"/>
          </p:cNvPicPr>
          <p:nvPr/>
        </p:nvPicPr>
        <p:blipFill>
          <a:blip r:embed="rId1"/>
          <a:stretch>
            <a:fillRect/>
          </a:stretch>
        </p:blipFill>
        <p:spPr>
          <a:xfrm>
            <a:off x="393700" y="987425"/>
            <a:ext cx="8496300" cy="2038350"/>
          </a:xfrm>
          <a:prstGeom prst="rect">
            <a:avLst/>
          </a:prstGeom>
        </p:spPr>
      </p:pic>
      <p:pic>
        <p:nvPicPr>
          <p:cNvPr id="7" name="图片 6"/>
          <p:cNvPicPr>
            <a:picLocks noChangeAspect="1"/>
          </p:cNvPicPr>
          <p:nvPr/>
        </p:nvPicPr>
        <p:blipFill>
          <a:blip r:embed="rId2"/>
          <a:stretch>
            <a:fillRect/>
          </a:stretch>
        </p:blipFill>
        <p:spPr>
          <a:xfrm>
            <a:off x="539750" y="3507740"/>
            <a:ext cx="8024495" cy="55880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36684" y="106481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79930" y="1101725"/>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OS</a:t>
            </a:r>
            <a:r>
              <a:rPr lang="zh-CN" altLang="en-US" sz="1800" dirty="0">
                <a:solidFill>
                  <a:srgbClr val="000000"/>
                </a:solidFill>
                <a:effectLst/>
                <a:latin typeface="Arial" panose="020B0604020202020204" pitchFamily="34" charset="0"/>
                <a:ea typeface="等线" panose="02010600030101010101" pitchFamily="2" charset="-122"/>
              </a:rPr>
              <a:t>控制台提供一键备份</a:t>
            </a:r>
            <a:r>
              <a:rPr lang="en-US" altLang="zh-CN" sz="1800" dirty="0">
                <a:solidFill>
                  <a:srgbClr val="000000"/>
                </a:solidFill>
                <a:effectLst/>
                <a:latin typeface="Arial" panose="020B0604020202020204" pitchFamily="34" charset="0"/>
                <a:ea typeface="等线" panose="02010600030101010101" pitchFamily="2" charset="-122"/>
              </a:rPr>
              <a:t>/</a:t>
            </a:r>
            <a:r>
              <a:rPr lang="zh-CN" altLang="en-US" sz="1800" dirty="0">
                <a:solidFill>
                  <a:srgbClr val="000000"/>
                </a:solidFill>
                <a:effectLst/>
                <a:latin typeface="Arial" panose="020B0604020202020204" pitchFamily="34" charset="0"/>
                <a:ea typeface="等线" panose="02010600030101010101" pitchFamily="2" charset="-122"/>
              </a:rPr>
              <a:t>还原功能</a:t>
            </a:r>
            <a:endParaRPr lang="zh-CN" altLang="en-US" sz="1800" dirty="0">
              <a:solidFill>
                <a:srgbClr val="000000"/>
              </a:solidFill>
              <a:effectLst/>
              <a:latin typeface="Arial" panose="020B0604020202020204" pitchFamily="34" charset="0"/>
              <a:ea typeface="等线" panose="02010600030101010101" pitchFamily="2" charset="-122"/>
            </a:endParaRPr>
          </a:p>
          <a:p>
            <a:pPr eaLnBrk="0"/>
            <a:r>
              <a:rPr lang="zh-CN" altLang="en-US" sz="1800" dirty="0">
                <a:solidFill>
                  <a:srgbClr val="000000"/>
                </a:solidFill>
                <a:effectLst/>
                <a:latin typeface="Arial" panose="020B0604020202020204" pitchFamily="34" charset="0"/>
                <a:ea typeface="等线" panose="02010600030101010101" pitchFamily="2" charset="-122"/>
              </a:rPr>
              <a:t>支持：</a:t>
            </a:r>
            <a:r>
              <a:rPr lang="en-US" altLang="zh-CN" sz="1800" dirty="0">
                <a:solidFill>
                  <a:srgbClr val="000000"/>
                </a:solidFill>
                <a:effectLst/>
                <a:latin typeface="Arial" panose="020B0604020202020204" pitchFamily="34" charset="0"/>
                <a:ea typeface="等线" panose="02010600030101010101" pitchFamily="2" charset="-122"/>
              </a:rPr>
              <a:t>OS</a:t>
            </a:r>
            <a:r>
              <a:rPr lang="zh-CN" altLang="en-US" sz="1800" dirty="0">
                <a:solidFill>
                  <a:srgbClr val="000000"/>
                </a:solidFill>
                <a:effectLst/>
                <a:latin typeface="Arial" panose="020B0604020202020204" pitchFamily="34" charset="0"/>
                <a:ea typeface="等线" panose="02010600030101010101" pitchFamily="2" charset="-122"/>
              </a:rPr>
              <a:t>、数字域整体备份与还原，用于环境备份与迁移</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1979930" y="1924050"/>
            <a:ext cx="5043170" cy="303339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36684" y="106481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79930" y="124142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OS</a:t>
            </a:r>
            <a:r>
              <a:rPr lang="zh-CN" altLang="en-US" sz="1800" dirty="0">
                <a:solidFill>
                  <a:srgbClr val="000000"/>
                </a:solidFill>
                <a:effectLst/>
                <a:latin typeface="Arial" panose="020B0604020202020204" pitchFamily="34" charset="0"/>
                <a:ea typeface="等线" panose="02010600030101010101" pitchFamily="2" charset="-122"/>
              </a:rPr>
              <a:t>控制台系统升级移除在线</a:t>
            </a:r>
            <a:r>
              <a:rPr lang="zh-CN" altLang="en-US" sz="1800" dirty="0">
                <a:solidFill>
                  <a:srgbClr val="000000"/>
                </a:solidFill>
                <a:effectLst/>
                <a:latin typeface="Arial" panose="020B0604020202020204" pitchFamily="34" charset="0"/>
                <a:ea typeface="等线" panose="02010600030101010101" pitchFamily="2" charset="-122"/>
              </a:rPr>
              <a:t>上传</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36684" y="2211626"/>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TextBox 11"/>
          <p:cNvSpPr txBox="1"/>
          <p:nvPr/>
        </p:nvSpPr>
        <p:spPr>
          <a:xfrm>
            <a:off x="1979930" y="2422525"/>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OS</a:t>
            </a:r>
            <a:r>
              <a:rPr lang="zh-CN" altLang="en-US" sz="1800" dirty="0">
                <a:solidFill>
                  <a:srgbClr val="000000"/>
                </a:solidFill>
                <a:effectLst/>
                <a:latin typeface="Arial" panose="020B0604020202020204" pitchFamily="34" charset="0"/>
                <a:ea typeface="等线" panose="02010600030101010101" pitchFamily="2" charset="-122"/>
              </a:rPr>
              <a:t>连接域优化</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支持域连接</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和</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数据库</a:t>
            </a:r>
            <a:r>
              <a:rPr lang="zh-CN" altLang="en-US" sz="1800" dirty="0">
                <a:solidFill>
                  <a:srgbClr val="000000"/>
                </a:solidFill>
                <a:effectLst/>
                <a:latin typeface="Arial" panose="020B0604020202020204" pitchFamily="34" charset="0"/>
                <a:ea typeface="等线" panose="02010600030101010101" pitchFamily="2" charset="-122"/>
              </a:rPr>
              <a:t>注册</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10" name="图片 9"/>
          <p:cNvPicPr>
            <a:picLocks noChangeAspect="1"/>
          </p:cNvPicPr>
          <p:nvPr/>
        </p:nvPicPr>
        <p:blipFill>
          <a:blip r:embed="rId1"/>
          <a:stretch>
            <a:fillRect/>
          </a:stretch>
        </p:blipFill>
        <p:spPr>
          <a:xfrm>
            <a:off x="2628265" y="2859405"/>
            <a:ext cx="2637790" cy="200215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08175" y="1347470"/>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域控制台界面</a:t>
            </a:r>
            <a:r>
              <a:rPr lang="zh-CN" altLang="en-US" sz="1800" dirty="0">
                <a:solidFill>
                  <a:srgbClr val="000000"/>
                </a:solidFill>
                <a:effectLst/>
                <a:latin typeface="Arial" panose="020B0604020202020204" pitchFamily="34" charset="0"/>
                <a:ea typeface="等线" panose="02010600030101010101" pitchFamily="2" charset="-122"/>
              </a:rPr>
              <a:t>优化</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1908175" y="1707515"/>
            <a:ext cx="4714875" cy="318325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08175" y="1160780"/>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控制台支持系统更新</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包括服务端框架、客户端框架、</a:t>
            </a:r>
            <a:r>
              <a:rPr lang="en-US" altLang="zh-CN" sz="1800" dirty="0">
                <a:solidFill>
                  <a:srgbClr val="000000"/>
                </a:solidFill>
                <a:effectLst/>
                <a:latin typeface="Arial" panose="020B0604020202020204" pitchFamily="34" charset="0"/>
                <a:ea typeface="等线" panose="02010600030101010101" pitchFamily="2" charset="-122"/>
              </a:rPr>
              <a:t>Sys</a:t>
            </a:r>
            <a:r>
              <a:rPr lang="zh-CN" altLang="en-US" sz="1800" dirty="0">
                <a:solidFill>
                  <a:srgbClr val="000000"/>
                </a:solidFill>
                <a:effectLst/>
                <a:latin typeface="Arial" panose="020B0604020202020204" pitchFamily="34" charset="0"/>
                <a:ea typeface="等线" panose="02010600030101010101" pitchFamily="2" charset="-122"/>
              </a:rPr>
              <a:t>层、</a:t>
            </a:r>
            <a:r>
              <a:rPr lang="en-US" altLang="zh-CN" sz="1800" dirty="0">
                <a:solidFill>
                  <a:srgbClr val="000000"/>
                </a:solidFill>
                <a:effectLst/>
                <a:latin typeface="Arial" panose="020B0604020202020204" pitchFamily="34" charset="0"/>
                <a:ea typeface="等线" panose="02010600030101010101" pitchFamily="2" charset="-122"/>
              </a:rPr>
              <a:t>JDT</a:t>
            </a:r>
            <a:r>
              <a:rPr lang="zh-CN" altLang="en-US" sz="1800" dirty="0">
                <a:solidFill>
                  <a:srgbClr val="000000"/>
                </a:solidFill>
                <a:effectLst/>
                <a:latin typeface="Arial" panose="020B0604020202020204" pitchFamily="34" charset="0"/>
                <a:ea typeface="等线" panose="02010600030101010101" pitchFamily="2" charset="-122"/>
              </a:rPr>
              <a:t>插件以及</a:t>
            </a:r>
            <a:r>
              <a:rPr lang="en-US" altLang="zh-CN" sz="1800" dirty="0">
                <a:solidFill>
                  <a:srgbClr val="000000"/>
                </a:solidFill>
                <a:effectLst/>
                <a:latin typeface="Arial" panose="020B0604020202020204" pitchFamily="34" charset="0"/>
                <a:ea typeface="等线" panose="02010600030101010101" pitchFamily="2" charset="-122"/>
              </a:rPr>
              <a:t>GOT</a:t>
            </a:r>
            <a:r>
              <a:rPr lang="zh-CN" altLang="en-US" sz="1800" dirty="0">
                <a:solidFill>
                  <a:srgbClr val="000000"/>
                </a:solidFill>
                <a:effectLst/>
                <a:latin typeface="Arial" panose="020B0604020202020204" pitchFamily="34" charset="0"/>
                <a:ea typeface="等线" panose="02010600030101010101" pitchFamily="2" charset="-122"/>
              </a:rPr>
              <a:t>插件</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2" name="图片 1"/>
          <p:cNvPicPr>
            <a:picLocks noChangeAspect="1"/>
          </p:cNvPicPr>
          <p:nvPr/>
        </p:nvPicPr>
        <p:blipFill>
          <a:blip r:embed="rId1"/>
          <a:stretch>
            <a:fillRect/>
          </a:stretch>
        </p:blipFill>
        <p:spPr>
          <a:xfrm>
            <a:off x="2555875" y="1851660"/>
            <a:ext cx="4591050" cy="314833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08175"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控制台一键备份</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备份整个项目包换数据库</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支持备份管理和还原</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2555875" y="1761490"/>
            <a:ext cx="4612640" cy="321945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08175"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控制台支持系统配置</a:t>
            </a:r>
            <a:r>
              <a:rPr lang="en-US" altLang="zh-CN" sz="1800" dirty="0">
                <a:solidFill>
                  <a:srgbClr val="000000"/>
                </a:solidFill>
                <a:effectLst/>
                <a:latin typeface="Arial" panose="020B0604020202020204" pitchFamily="34" charset="0"/>
                <a:ea typeface="等线" panose="02010600030101010101" pitchFamily="2" charset="-122"/>
              </a:rPr>
              <a:t> </a:t>
            </a:r>
            <a:r>
              <a:rPr lang="zh-CN" altLang="en-US" sz="1800" dirty="0">
                <a:solidFill>
                  <a:srgbClr val="000000"/>
                </a:solidFill>
                <a:effectLst/>
                <a:latin typeface="Arial" panose="020B0604020202020204" pitchFamily="34" charset="0"/>
                <a:ea typeface="等线" panose="02010600030101010101" pitchFamily="2" charset="-122"/>
              </a:rPr>
              <a:t>配置调试模式、数据库配置、日志、附件和会话</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7" name="图片 6"/>
          <p:cNvPicPr>
            <a:picLocks noChangeAspect="1"/>
          </p:cNvPicPr>
          <p:nvPr/>
        </p:nvPicPr>
        <p:blipFill>
          <a:blip r:embed="rId1"/>
          <a:stretch>
            <a:fillRect/>
          </a:stretch>
        </p:blipFill>
        <p:spPr>
          <a:xfrm>
            <a:off x="2700020" y="1707515"/>
            <a:ext cx="4721860" cy="325945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908175" y="1282065"/>
            <a:ext cx="7089140" cy="55372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控制台显示</a:t>
            </a:r>
            <a:r>
              <a:rPr lang="en-US" altLang="zh-CN" sz="1800" dirty="0">
                <a:solidFill>
                  <a:srgbClr val="000000"/>
                </a:solidFill>
                <a:effectLst/>
                <a:latin typeface="Arial" panose="020B0604020202020204" pitchFamily="34" charset="0"/>
                <a:ea typeface="等线" panose="02010600030101010101" pitchFamily="2" charset="-122"/>
              </a:rPr>
              <a:t>Apache</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Tmocat</a:t>
            </a:r>
            <a:r>
              <a:rPr lang="zh-CN" altLang="en-US" sz="1800" dirty="0">
                <a:solidFill>
                  <a:srgbClr val="000000"/>
                </a:solidFill>
                <a:effectLst/>
                <a:latin typeface="Arial" panose="020B0604020202020204" pitchFamily="34" charset="0"/>
                <a:ea typeface="等线" panose="02010600030101010101" pitchFamily="2" charset="-122"/>
              </a:rPr>
              <a:t>及数据库服务</a:t>
            </a:r>
            <a:r>
              <a:rPr lang="en-US" altLang="zh-CN" sz="1800" dirty="0">
                <a:solidFill>
                  <a:srgbClr val="000000"/>
                </a:solidFill>
                <a:effectLst/>
                <a:latin typeface="Arial" panose="020B0604020202020204" pitchFamily="34" charset="0"/>
                <a:ea typeface="等线" panose="02010600030101010101" pitchFamily="2" charset="-122"/>
              </a:rPr>
              <a:t> </a:t>
            </a:r>
            <a:endParaRPr lang="en-US" altLang="zh-CN" sz="1800" dirty="0">
              <a:solidFill>
                <a:srgbClr val="000000"/>
              </a:solidFill>
              <a:effectLst/>
              <a:latin typeface="Arial" panose="020B0604020202020204" pitchFamily="34" charset="0"/>
              <a:ea typeface="等线" panose="02010600030101010101" pitchFamily="2" charset="-122"/>
            </a:endParaRPr>
          </a:p>
          <a:p>
            <a:pPr eaLnBrk="0"/>
            <a:r>
              <a:rPr lang="zh-CN" altLang="en-US" sz="1800" dirty="0">
                <a:solidFill>
                  <a:srgbClr val="000000"/>
                </a:solidFill>
                <a:effectLst/>
                <a:latin typeface="Arial" panose="020B0604020202020204" pitchFamily="34" charset="0"/>
                <a:ea typeface="等线" panose="02010600030101010101" pitchFamily="2" charset="-122"/>
              </a:rPr>
              <a:t>支持一件启动、停止、重启、配置和卸载</a:t>
            </a:r>
            <a:endParaRPr lang="zh-CN" altLang="en-US" sz="1800" dirty="0">
              <a:solidFill>
                <a:srgbClr val="000000"/>
              </a:solidFill>
              <a:effectLst/>
              <a:latin typeface="Arial" panose="020B0604020202020204" pitchFamily="34" charset="0"/>
              <a:ea typeface="等线" panose="02010600030101010101" pitchFamily="2" charset="-122"/>
            </a:endParaRPr>
          </a:p>
        </p:txBody>
      </p:sp>
      <p:pic>
        <p:nvPicPr>
          <p:cNvPr id="6" name="图片 5"/>
          <p:cNvPicPr>
            <a:picLocks noChangeAspect="1"/>
          </p:cNvPicPr>
          <p:nvPr/>
        </p:nvPicPr>
        <p:blipFill>
          <a:blip r:embed="rId1"/>
          <a:stretch>
            <a:fillRect/>
          </a:stretch>
        </p:blipFill>
        <p:spPr>
          <a:xfrm>
            <a:off x="1403985" y="2067560"/>
            <a:ext cx="6104255" cy="266192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tomcat</a:t>
            </a:r>
            <a:r>
              <a:rPr lang="zh-CN" altLang="en-US" sz="1800" dirty="0">
                <a:solidFill>
                  <a:srgbClr val="000000"/>
                </a:solidFill>
                <a:effectLst/>
                <a:latin typeface="Arial" panose="020B0604020202020204" pitchFamily="34" charset="0"/>
                <a:ea typeface="等线" panose="02010600030101010101" pitchFamily="2" charset="-122"/>
              </a:rPr>
              <a:t>、</a:t>
            </a:r>
            <a:r>
              <a:rPr lang="en-US" altLang="zh-CN" sz="1800" dirty="0">
                <a:solidFill>
                  <a:srgbClr val="000000"/>
                </a:solidFill>
                <a:effectLst/>
                <a:latin typeface="Arial" panose="020B0604020202020204" pitchFamily="34" charset="0"/>
                <a:ea typeface="等线" panose="02010600030101010101" pitchFamily="2" charset="-122"/>
              </a:rPr>
              <a:t>httpd</a:t>
            </a:r>
            <a:r>
              <a:rPr lang="zh-CN" altLang="en-US" sz="1800" dirty="0">
                <a:solidFill>
                  <a:srgbClr val="000000"/>
                </a:solidFill>
                <a:effectLst/>
                <a:latin typeface="Arial" panose="020B0604020202020204" pitchFamily="34" charset="0"/>
                <a:ea typeface="等线" panose="02010600030101010101" pitchFamily="2" charset="-122"/>
              </a:rPr>
              <a:t>版本升级</a:t>
            </a:r>
            <a:r>
              <a:rPr lang="en-US" altLang="zh-CN" sz="1800" dirty="0">
                <a:solidFill>
                  <a:srgbClr val="000000"/>
                </a:solidFill>
                <a:effectLst/>
                <a:latin typeface="Arial" panose="020B0604020202020204" pitchFamily="34" charset="0"/>
                <a:ea typeface="等线" panose="02010600030101010101" pitchFamily="2" charset="-122"/>
              </a:rPr>
              <a:t>tomcat</a:t>
            </a:r>
            <a:r>
              <a:rPr lang="zh-CN" altLang="en-US" sz="1800" dirty="0">
                <a:solidFill>
                  <a:srgbClr val="000000"/>
                </a:solidFill>
                <a:effectLst/>
                <a:latin typeface="Arial" panose="020B0604020202020204" pitchFamily="34" charset="0"/>
                <a:ea typeface="等线" panose="02010600030101010101" pitchFamily="2" charset="-122"/>
              </a:rPr>
              <a:t>升级到</a:t>
            </a:r>
            <a:r>
              <a:rPr lang="en-US" altLang="zh-CN" sz="1800" dirty="0">
                <a:solidFill>
                  <a:srgbClr val="000000"/>
                </a:solidFill>
                <a:effectLst/>
                <a:latin typeface="Arial" panose="020B0604020202020204" pitchFamily="34" charset="0"/>
                <a:ea typeface="等线" panose="02010600030101010101" pitchFamily="2" charset="-122"/>
              </a:rPr>
              <a:t>9 httpd</a:t>
            </a:r>
            <a:r>
              <a:rPr lang="zh-CN" altLang="en-US" sz="1800" dirty="0">
                <a:solidFill>
                  <a:srgbClr val="000000"/>
                </a:solidFill>
                <a:effectLst/>
                <a:latin typeface="Arial" panose="020B0604020202020204" pitchFamily="34" charset="0"/>
                <a:ea typeface="等线" panose="02010600030101010101" pitchFamily="2" charset="-122"/>
              </a:rPr>
              <a:t>升级到最新版本</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nvGrpSpPr>
        <p:grpSpPr>
          <a:xfrm>
            <a:off x="810014" y="2067481"/>
            <a:ext cx="655806" cy="655806"/>
            <a:chOff x="1336777" y="2215111"/>
            <a:chExt cx="1103576" cy="1103576"/>
          </a:xfrm>
        </p:grpSpPr>
        <p:sp>
          <p:nvSpPr>
            <p:cNvPr id="7" name="椭圆 6"/>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nvSpPr>
        <p:spPr>
          <a:xfrm>
            <a:off x="1827530" y="227838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update.bat </a:t>
            </a:r>
            <a:r>
              <a:rPr lang="zh-CN" altLang="en-US" sz="1800" dirty="0">
                <a:solidFill>
                  <a:srgbClr val="000000"/>
                </a:solidFill>
                <a:effectLst/>
                <a:latin typeface="Arial" panose="020B0604020202020204" pitchFamily="34" charset="0"/>
                <a:ea typeface="等线" panose="02010600030101010101" pitchFamily="2" charset="-122"/>
              </a:rPr>
              <a:t>替换项目改成叫还原项目</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nvGrpSpPr>
        <p:grpSpPr>
          <a:xfrm>
            <a:off x="810014" y="3147616"/>
            <a:ext cx="655806" cy="655806"/>
            <a:chOff x="1336777" y="2215111"/>
            <a:chExt cx="1103576" cy="1103576"/>
          </a:xfrm>
        </p:grpSpPr>
        <p:sp>
          <p:nvSpPr>
            <p:cNvPr id="12" name="椭圆 11"/>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nvSpPr>
        <p:spPr>
          <a:xfrm>
            <a:off x="1827530" y="3363595"/>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update.bat </a:t>
            </a:r>
            <a:r>
              <a:rPr lang="zh-CN" altLang="en-US" sz="1800" dirty="0">
                <a:solidFill>
                  <a:srgbClr val="000000"/>
                </a:solidFill>
                <a:effectLst/>
                <a:latin typeface="Arial" panose="020B0604020202020204" pitchFamily="34" charset="0"/>
                <a:ea typeface="等线" panose="02010600030101010101" pitchFamily="2" charset="-122"/>
              </a:rPr>
              <a:t>打开默认</a:t>
            </a:r>
            <a:r>
              <a:rPr lang="en-US" altLang="zh-CN" sz="1800" dirty="0">
                <a:solidFill>
                  <a:srgbClr val="000000"/>
                </a:solidFill>
                <a:effectLst/>
                <a:latin typeface="Arial" panose="020B0604020202020204" pitchFamily="34" charset="0"/>
                <a:ea typeface="等线" panose="02010600030101010101" pitchFamily="2" charset="-122"/>
              </a:rPr>
              <a:t>help</a:t>
            </a:r>
            <a:r>
              <a:rPr lang="zh-CN" altLang="en-US" sz="1800" dirty="0">
                <a:solidFill>
                  <a:srgbClr val="000000"/>
                </a:solidFill>
                <a:effectLst/>
                <a:latin typeface="Arial" panose="020B0604020202020204" pitchFamily="34" charset="0"/>
                <a:ea typeface="等线" panose="02010600030101010101" pitchFamily="2" charset="-122"/>
              </a:rPr>
              <a:t>效果</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nvGrpSpPr>
        <p:grpSpPr>
          <a:xfrm>
            <a:off x="809379" y="4155996"/>
            <a:ext cx="655806" cy="655806"/>
            <a:chOff x="1336777" y="2215111"/>
            <a:chExt cx="1103576" cy="1103576"/>
          </a:xfrm>
        </p:grpSpPr>
        <p:sp>
          <p:nvSpPr>
            <p:cNvPr id="9" name="椭圆 8"/>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update.bat </a:t>
            </a:r>
            <a:r>
              <a:rPr lang="zh-CN" altLang="en-US" sz="1800" dirty="0">
                <a:solidFill>
                  <a:srgbClr val="000000"/>
                </a:solidFill>
                <a:effectLst/>
                <a:latin typeface="Arial" panose="020B0604020202020204" pitchFamily="34" charset="0"/>
                <a:ea typeface="等线" panose="02010600030101010101" pitchFamily="2" charset="-122"/>
              </a:rPr>
              <a:t>改成数字选择具体功能项</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0"/>
            <a:ext cx="9153262" cy="5143500"/>
          </a:xfrm>
          <a:prstGeom prst="rect">
            <a:avLst/>
          </a:prstGeom>
          <a:ln>
            <a:noFill/>
          </a:ln>
        </p:spPr>
      </p:pic>
      <p:sp>
        <p:nvSpPr>
          <p:cNvPr id="7" name="矩形 6"/>
          <p:cNvSpPr/>
          <p:nvPr/>
        </p:nvSpPr>
        <p:spPr>
          <a:xfrm>
            <a:off x="4088089" y="1707269"/>
            <a:ext cx="977900" cy="78359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500" b="0" i="0" u="none" strike="noStrike" kern="1200" cap="none" spc="0" normalizeH="0" baseline="0" noProof="0" dirty="0">
                <a:ln>
                  <a:noFill/>
                </a:ln>
                <a:solidFill>
                  <a:srgbClr val="FFFFFF"/>
                </a:solidFill>
                <a:effectLst/>
                <a:uLnTx/>
                <a:uFillTx/>
                <a:cs typeface="+mn-ea"/>
                <a:sym typeface="+mn-lt"/>
              </a:rPr>
              <a:t>OS</a:t>
            </a:r>
            <a:endParaRPr kumimoji="0" lang="en-US" altLang="zh-CN"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23141" y="2836989"/>
              <a:ext cx="656590" cy="2603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05</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域管理、商店下载的资源进行一定缓存，增加下载速度</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custDataLst>
              <p:tags r:id="rId1"/>
            </p:custDataLst>
          </p:nvPr>
        </p:nvGrpSpPr>
        <p:grpSpPr>
          <a:xfrm>
            <a:off x="810014" y="2067481"/>
            <a:ext cx="655806" cy="655806"/>
            <a:chOff x="1336777" y="2215111"/>
            <a:chExt cx="1103576" cy="1103576"/>
          </a:xfrm>
        </p:grpSpPr>
        <p:sp>
          <p:nvSpPr>
            <p:cNvPr id="7" name="椭圆 6"/>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custDataLst>
              <p:tags r:id="rId4"/>
            </p:custDataLst>
          </p:nvPr>
        </p:nvSpPr>
        <p:spPr>
          <a:xfrm>
            <a:off x="1827530" y="227838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商店按钮保持一致样式</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custDataLst>
              <p:tags r:id="rId5"/>
            </p:custDataLst>
          </p:nvPr>
        </p:nvGrpSpPr>
        <p:grpSpPr>
          <a:xfrm>
            <a:off x="810014" y="3147616"/>
            <a:ext cx="655806" cy="655806"/>
            <a:chOff x="1336777" y="2215111"/>
            <a:chExt cx="1103576" cy="1103576"/>
          </a:xfrm>
        </p:grpSpPr>
        <p:sp>
          <p:nvSpPr>
            <p:cNvPr id="12" name="椭圆 11"/>
            <p:cNvSpPr/>
            <p:nvPr>
              <p:custDataLst>
                <p:tags r:id="rId6"/>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custDataLst>
                <p:tags r:id="rId7"/>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custDataLst>
              <p:tags r:id="rId8"/>
            </p:custDataLst>
          </p:nvPr>
        </p:nvSpPr>
        <p:spPr>
          <a:xfrm>
            <a:off x="1827530" y="3363595"/>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商店首屏加载控制在</a:t>
            </a:r>
            <a:r>
              <a:rPr lang="en-US" altLang="zh-CN" sz="1800" dirty="0">
                <a:solidFill>
                  <a:srgbClr val="000000"/>
                </a:solidFill>
                <a:effectLst/>
                <a:latin typeface="Arial" panose="020B0604020202020204" pitchFamily="34" charset="0"/>
                <a:ea typeface="等线" panose="02010600030101010101" pitchFamily="2" charset="-122"/>
              </a:rPr>
              <a:t>1s</a:t>
            </a:r>
            <a:r>
              <a:rPr lang="zh-CN" altLang="en-US" sz="1800" dirty="0">
                <a:solidFill>
                  <a:srgbClr val="000000"/>
                </a:solidFill>
                <a:effectLst/>
                <a:latin typeface="Arial" panose="020B0604020202020204" pitchFamily="34" charset="0"/>
                <a:ea typeface="等线" panose="02010600030101010101" pitchFamily="2" charset="-122"/>
              </a:rPr>
              <a:t>以内</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custDataLst>
              <p:tags r:id="rId9"/>
            </p:custDataLst>
          </p:nvPr>
        </p:nvGrpSpPr>
        <p:grpSpPr>
          <a:xfrm>
            <a:off x="809379" y="4155996"/>
            <a:ext cx="655806" cy="655806"/>
            <a:chOff x="1336777" y="2215111"/>
            <a:chExt cx="1103576" cy="1103576"/>
          </a:xfrm>
        </p:grpSpPr>
        <p:sp>
          <p:nvSpPr>
            <p:cNvPr id="9" name="椭圆 8"/>
            <p:cNvSpPr/>
            <p:nvPr>
              <p:custDataLst>
                <p:tags r:id="rId10"/>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custDataLst>
                <p:tags r:id="rId11"/>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custDataLst>
              <p:tags r:id="rId12"/>
            </p:custDataLst>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域管理更新底座逻辑不要依赖域运行状态</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19735"/>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开发</a:t>
            </a:r>
            <a:r>
              <a:rPr lang="zh-CN" altLang="en-US" sz="2400" dirty="0">
                <a:solidFill>
                  <a:schemeClr val="accent1"/>
                </a:solidFill>
                <a:cs typeface="+mn-ea"/>
                <a:sym typeface="+mn-lt"/>
              </a:rPr>
              <a:t>环境</a:t>
            </a:r>
            <a:endParaRPr lang="zh-CN" altLang="en-US" sz="2400" dirty="0">
              <a:solidFill>
                <a:schemeClr val="accent1"/>
              </a:solidFill>
              <a:cs typeface="+mn-ea"/>
              <a:sym typeface="+mn-lt"/>
            </a:endParaRPr>
          </a:p>
        </p:txBody>
      </p:sp>
      <p:grpSp>
        <p:nvGrpSpPr>
          <p:cNvPr id="3" name="组合 2"/>
          <p:cNvGrpSpPr/>
          <p:nvPr>
            <p:custDataLst>
              <p:tags r:id="rId1"/>
            </p:custDataLst>
          </p:nvPr>
        </p:nvGrpSpPr>
        <p:grpSpPr>
          <a:xfrm>
            <a:off x="909074" y="920671"/>
            <a:ext cx="655806" cy="655806"/>
            <a:chOff x="1336777" y="2215111"/>
            <a:chExt cx="1103576" cy="1103576"/>
          </a:xfrm>
        </p:grpSpPr>
        <p:sp>
          <p:nvSpPr>
            <p:cNvPr id="4" name="椭圆 3"/>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custDataLst>
              <p:tags r:id="rId4"/>
            </p:custDataLst>
          </p:nvPr>
        </p:nvSpPr>
        <p:spPr>
          <a:xfrm>
            <a:off x="1835785" y="1059498"/>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控制台一键更新</a:t>
            </a:r>
            <a:r>
              <a:rPr lang="zh-CN" altLang="en-US" sz="1600">
                <a:solidFill>
                  <a:srgbClr val="000000"/>
                </a:solidFill>
                <a:latin typeface="宋体" panose="02010600030101010101" pitchFamily="2" charset="-122"/>
                <a:ea typeface="宋体" panose="02010600030101010101" pitchFamily="2" charset="-122"/>
              </a:rPr>
              <a:t>框架</a:t>
            </a:r>
            <a:endParaRPr lang="zh-CN" altLang="en-US" sz="1600">
              <a:solidFill>
                <a:srgbClr val="000000"/>
              </a:solidFill>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5"/>
          <a:stretch>
            <a:fillRect/>
          </a:stretch>
        </p:blipFill>
        <p:spPr>
          <a:xfrm>
            <a:off x="2051685" y="1491615"/>
            <a:ext cx="5039995" cy="3401695"/>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nvGrpSpPr>
        <p:grpSpPr>
          <a:xfrm>
            <a:off x="810649" y="1105456"/>
            <a:ext cx="655806" cy="655806"/>
            <a:chOff x="1336777" y="2215111"/>
            <a:chExt cx="1103576" cy="1103576"/>
          </a:xfrm>
        </p:grpSpPr>
        <p:sp>
          <p:nvSpPr>
            <p:cNvPr id="4" name="椭圆 3"/>
            <p:cNvSpPr/>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项目应用管理里面升级，支持批量选择</a:t>
            </a:r>
            <a:r>
              <a:rPr lang="en-US" altLang="zh-CN" sz="1800" dirty="0">
                <a:solidFill>
                  <a:srgbClr val="000000"/>
                </a:solidFill>
                <a:effectLst/>
                <a:latin typeface="Arial" panose="020B0604020202020204" pitchFamily="34" charset="0"/>
                <a:ea typeface="等线" panose="02010600030101010101" pitchFamily="2" charset="-122"/>
              </a:rPr>
              <a:t>app</a:t>
            </a:r>
            <a:r>
              <a:rPr lang="zh-CN" altLang="en-US" sz="1800" dirty="0">
                <a:solidFill>
                  <a:srgbClr val="000000"/>
                </a:solidFill>
                <a:effectLst/>
                <a:latin typeface="Arial" panose="020B0604020202020204" pitchFamily="34" charset="0"/>
                <a:ea typeface="等线" panose="02010600030101010101" pitchFamily="2" charset="-122"/>
              </a:rPr>
              <a:t>和</a:t>
            </a:r>
            <a:r>
              <a:rPr lang="en-US" altLang="zh-CN" sz="1800" dirty="0">
                <a:solidFill>
                  <a:srgbClr val="000000"/>
                </a:solidFill>
                <a:effectLst/>
                <a:latin typeface="Arial" panose="020B0604020202020204" pitchFamily="34" charset="0"/>
                <a:ea typeface="等线" panose="02010600030101010101" pitchFamily="2" charset="-122"/>
              </a:rPr>
              <a:t>plg</a:t>
            </a:r>
            <a:endParaRPr lang="en-US" altLang="zh-CN"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custDataLst>
              <p:tags r:id="rId1"/>
            </p:custDataLst>
          </p:nvPr>
        </p:nvGrpSpPr>
        <p:grpSpPr>
          <a:xfrm>
            <a:off x="810014" y="2067481"/>
            <a:ext cx="655806" cy="655806"/>
            <a:chOff x="1336777" y="2215111"/>
            <a:chExt cx="1103576" cy="1103576"/>
          </a:xfrm>
        </p:grpSpPr>
        <p:sp>
          <p:nvSpPr>
            <p:cNvPr id="7" name="椭圆 6"/>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custDataLst>
              <p:tags r:id="rId4"/>
            </p:custDataLst>
          </p:nvPr>
        </p:nvSpPr>
        <p:spPr>
          <a:xfrm>
            <a:off x="1827530" y="227838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应用、插件中文名称长度限制，最多六个字符</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custDataLst>
              <p:tags r:id="rId5"/>
            </p:custDataLst>
          </p:nvPr>
        </p:nvGrpSpPr>
        <p:grpSpPr>
          <a:xfrm>
            <a:off x="810014" y="3147616"/>
            <a:ext cx="655806" cy="655806"/>
            <a:chOff x="1336777" y="2215111"/>
            <a:chExt cx="1103576" cy="1103576"/>
          </a:xfrm>
        </p:grpSpPr>
        <p:sp>
          <p:nvSpPr>
            <p:cNvPr id="12" name="椭圆 11"/>
            <p:cNvSpPr/>
            <p:nvPr>
              <p:custDataLst>
                <p:tags r:id="rId6"/>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custDataLst>
                <p:tags r:id="rId7"/>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custDataLst>
              <p:tags r:id="rId8"/>
            </p:custDataLst>
          </p:nvPr>
        </p:nvSpPr>
        <p:spPr>
          <a:xfrm>
            <a:off x="1827530" y="3363595"/>
            <a:ext cx="7053580" cy="55372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OS</a:t>
            </a:r>
            <a:r>
              <a:rPr lang="zh-CN" altLang="en-US" sz="1800" dirty="0">
                <a:solidFill>
                  <a:srgbClr val="000000"/>
                </a:solidFill>
                <a:effectLst/>
                <a:latin typeface="Arial" panose="020B0604020202020204" pitchFamily="34" charset="0"/>
                <a:ea typeface="等线" panose="02010600030101010101" pitchFamily="2" charset="-122"/>
              </a:rPr>
              <a:t>未配置账号的情况下，商店要可以看到应用，可以不支持数字应用安装</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custDataLst>
              <p:tags r:id="rId9"/>
            </p:custDataLst>
          </p:nvPr>
        </p:nvGrpSpPr>
        <p:grpSpPr>
          <a:xfrm>
            <a:off x="809379" y="4155996"/>
            <a:ext cx="655806" cy="655806"/>
            <a:chOff x="1336777" y="2215111"/>
            <a:chExt cx="1103576" cy="1103576"/>
          </a:xfrm>
        </p:grpSpPr>
        <p:sp>
          <p:nvSpPr>
            <p:cNvPr id="9" name="椭圆 8"/>
            <p:cNvSpPr/>
            <p:nvPr>
              <p:custDataLst>
                <p:tags r:id="rId10"/>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custDataLst>
                <p:tags r:id="rId11"/>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custDataLst>
              <p:tags r:id="rId12"/>
            </p:custDataLst>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OS</a:t>
            </a:r>
            <a:r>
              <a:rPr lang="zh-CN" altLang="en-US" sz="1800" dirty="0">
                <a:solidFill>
                  <a:srgbClr val="000000"/>
                </a:solidFill>
                <a:effectLst/>
                <a:latin typeface="Arial" panose="020B0604020202020204" pitchFamily="34" charset="0"/>
                <a:ea typeface="等线" panose="02010600030101010101" pitchFamily="2" charset="-122"/>
              </a:rPr>
              <a:t>商店的应用、插件的查询速度</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custDataLst>
              <p:tags r:id="rId1"/>
            </p:custDataLst>
          </p:nvPr>
        </p:nvGrpSpPr>
        <p:grpSpPr>
          <a:xfrm>
            <a:off x="810649" y="1105456"/>
            <a:ext cx="655806" cy="655806"/>
            <a:chOff x="1336777" y="2215111"/>
            <a:chExt cx="1103576" cy="1103576"/>
          </a:xfrm>
        </p:grpSpPr>
        <p:sp>
          <p:nvSpPr>
            <p:cNvPr id="4" name="椭圆 3"/>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custDataLst>
              <p:tags r:id="rId4"/>
            </p:custDataLst>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zh-CN" altLang="en-US" sz="1800" dirty="0">
                <a:solidFill>
                  <a:srgbClr val="000000"/>
                </a:solidFill>
                <a:effectLst/>
                <a:latin typeface="Arial" panose="020B0604020202020204" pitchFamily="34" charset="0"/>
                <a:ea typeface="等线" panose="02010600030101010101" pitchFamily="2" charset="-122"/>
              </a:rPr>
              <a:t>系统应用停用后启动应用有友好提示</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custDataLst>
              <p:tags r:id="rId5"/>
            </p:custDataLst>
          </p:nvPr>
        </p:nvGrpSpPr>
        <p:grpSpPr>
          <a:xfrm>
            <a:off x="810014" y="2067481"/>
            <a:ext cx="655806" cy="655806"/>
            <a:chOff x="1336777" y="2215111"/>
            <a:chExt cx="1103576" cy="1103576"/>
          </a:xfrm>
        </p:grpSpPr>
        <p:sp>
          <p:nvSpPr>
            <p:cNvPr id="7" name="椭圆 6"/>
            <p:cNvSpPr/>
            <p:nvPr>
              <p:custDataLst>
                <p:tags r:id="rId6"/>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custDataLst>
                <p:tags r:id="rId7"/>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custDataLst>
              <p:tags r:id="rId8"/>
            </p:custDataLst>
          </p:nvPr>
        </p:nvSpPr>
        <p:spPr>
          <a:xfrm>
            <a:off x="1827530" y="227838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en-US" altLang="zh-CN" sz="1800" dirty="0">
                <a:solidFill>
                  <a:srgbClr val="000000"/>
                </a:solidFill>
                <a:effectLst/>
                <a:latin typeface="Arial" panose="020B0604020202020204" pitchFamily="34" charset="0"/>
                <a:ea typeface="等线" panose="02010600030101010101" pitchFamily="2" charset="-122"/>
              </a:rPr>
              <a:t>nacos</a:t>
            </a:r>
            <a:r>
              <a:rPr lang="zh-CN" altLang="en-US" sz="1800" dirty="0">
                <a:solidFill>
                  <a:srgbClr val="000000"/>
                </a:solidFill>
                <a:effectLst/>
                <a:latin typeface="Arial" panose="020B0604020202020204" pitchFamily="34" charset="0"/>
                <a:ea typeface="等线" panose="02010600030101010101" pitchFamily="2" charset="-122"/>
              </a:rPr>
              <a:t>优先确定物理网卡，排除虚拟网卡</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custDataLst>
              <p:tags r:id="rId9"/>
            </p:custDataLst>
          </p:nvPr>
        </p:nvGrpSpPr>
        <p:grpSpPr>
          <a:xfrm>
            <a:off x="810014" y="3147616"/>
            <a:ext cx="655806" cy="655806"/>
            <a:chOff x="1336777" y="2215111"/>
            <a:chExt cx="1103576" cy="1103576"/>
          </a:xfrm>
        </p:grpSpPr>
        <p:sp>
          <p:nvSpPr>
            <p:cNvPr id="12" name="椭圆 11"/>
            <p:cNvSpPr/>
            <p:nvPr>
              <p:custDataLst>
                <p:tags r:id="rId10"/>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custDataLst>
                <p:tags r:id="rId11"/>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custDataLst>
              <p:tags r:id="rId12"/>
            </p:custDataLst>
          </p:nvPr>
        </p:nvSpPr>
        <p:spPr>
          <a:xfrm>
            <a:off x="1827530" y="3363595"/>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更新进度功能提高稳定性并实现重连</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custDataLst>
              <p:tags r:id="rId13"/>
            </p:custDataLst>
          </p:nvPr>
        </p:nvGrpSpPr>
        <p:grpSpPr>
          <a:xfrm>
            <a:off x="809379" y="4155996"/>
            <a:ext cx="655806" cy="655806"/>
            <a:chOff x="1336777" y="2215111"/>
            <a:chExt cx="1103576" cy="1103576"/>
          </a:xfrm>
        </p:grpSpPr>
        <p:sp>
          <p:nvSpPr>
            <p:cNvPr id="9" name="椭圆 8"/>
            <p:cNvSpPr/>
            <p:nvPr>
              <p:custDataLst>
                <p:tags r:id="rId14"/>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custDataLst>
                <p:tags r:id="rId15"/>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custDataLst>
              <p:tags r:id="rId16"/>
            </p:custDataLst>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个人中心的页面放到通讯录里面</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custDataLst>
              <p:tags r:id="rId1"/>
            </p:custDataLst>
          </p:nvPr>
        </p:nvGrpSpPr>
        <p:grpSpPr>
          <a:xfrm>
            <a:off x="810649" y="1105456"/>
            <a:ext cx="655806" cy="655806"/>
            <a:chOff x="1336777" y="2215111"/>
            <a:chExt cx="1103576" cy="1103576"/>
          </a:xfrm>
        </p:grpSpPr>
        <p:sp>
          <p:nvSpPr>
            <p:cNvPr id="4" name="椭圆 3"/>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35" name="TextBox 11"/>
          <p:cNvSpPr txBox="1"/>
          <p:nvPr>
            <p:custDataLst>
              <p:tags r:id="rId4"/>
            </p:custDataLst>
          </p:nvPr>
        </p:nvSpPr>
        <p:spPr>
          <a:xfrm>
            <a:off x="1827530" y="1282065"/>
            <a:ext cx="7089140" cy="276860"/>
          </a:xfrm>
          <a:prstGeom prst="rect">
            <a:avLst/>
          </a:prstGeom>
          <a:noFill/>
        </p:spPr>
        <p:txBody>
          <a:bodyPr wrap="square" lIns="0" tIns="0" rIns="0" bIns="0" rtlCol="0">
            <a:spAutoFit/>
            <a:scene3d>
              <a:camera prst="orthographicFront"/>
              <a:lightRig rig="threePt" dir="t"/>
            </a:scene3d>
            <a:sp3d contourW="12700"/>
          </a:bodyPr>
          <a:lstStyle/>
          <a:p>
            <a:pPr eaLnBrk="0"/>
            <a:r>
              <a:rPr lang="en-US" altLang="zh-CN" sz="1800" dirty="0">
                <a:solidFill>
                  <a:srgbClr val="000000"/>
                </a:solidFill>
                <a:effectLst/>
                <a:latin typeface="Arial" panose="020B0604020202020204" pitchFamily="34" charset="0"/>
                <a:ea typeface="等线" panose="02010600030101010101" pitchFamily="2" charset="-122"/>
              </a:rPr>
              <a:t>mongodb redis</a:t>
            </a:r>
            <a:r>
              <a:rPr lang="zh-CN" altLang="en-US" sz="1800" dirty="0">
                <a:solidFill>
                  <a:srgbClr val="000000"/>
                </a:solidFill>
                <a:effectLst/>
                <a:latin typeface="Arial" panose="020B0604020202020204" pitchFamily="34" charset="0"/>
                <a:ea typeface="等线" panose="02010600030101010101" pitchFamily="2" charset="-122"/>
              </a:rPr>
              <a:t>增加密码，随机密码，研究能否限制本地访问</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2" name="组合 1"/>
          <p:cNvGrpSpPr/>
          <p:nvPr>
            <p:custDataLst>
              <p:tags r:id="rId5"/>
            </p:custDataLst>
          </p:nvPr>
        </p:nvGrpSpPr>
        <p:grpSpPr>
          <a:xfrm>
            <a:off x="810014" y="2067481"/>
            <a:ext cx="655806" cy="655806"/>
            <a:chOff x="1336777" y="2215111"/>
            <a:chExt cx="1103576" cy="1103576"/>
          </a:xfrm>
        </p:grpSpPr>
        <p:sp>
          <p:nvSpPr>
            <p:cNvPr id="7" name="椭圆 6"/>
            <p:cNvSpPr/>
            <p:nvPr>
              <p:custDataLst>
                <p:tags r:id="rId6"/>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custDataLst>
                <p:tags r:id="rId7"/>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TextBox 11"/>
          <p:cNvSpPr txBox="1"/>
          <p:nvPr>
            <p:custDataLst>
              <p:tags r:id="rId8"/>
            </p:custDataLst>
          </p:nvPr>
        </p:nvSpPr>
        <p:spPr>
          <a:xfrm>
            <a:off x="1827530" y="2278380"/>
            <a:ext cx="708914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请求可安装域列表，针对没有网的情况提示优化</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11" name="组合 10"/>
          <p:cNvGrpSpPr/>
          <p:nvPr>
            <p:custDataLst>
              <p:tags r:id="rId9"/>
            </p:custDataLst>
          </p:nvPr>
        </p:nvGrpSpPr>
        <p:grpSpPr>
          <a:xfrm>
            <a:off x="810014" y="3147616"/>
            <a:ext cx="655806" cy="655806"/>
            <a:chOff x="1336777" y="2215111"/>
            <a:chExt cx="1103576" cy="1103576"/>
          </a:xfrm>
        </p:grpSpPr>
        <p:sp>
          <p:nvSpPr>
            <p:cNvPr id="12" name="椭圆 11"/>
            <p:cNvSpPr/>
            <p:nvPr>
              <p:custDataLst>
                <p:tags r:id="rId10"/>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3" name="椭圆 8"/>
            <p:cNvSpPr/>
            <p:nvPr>
              <p:custDataLst>
                <p:tags r:id="rId11"/>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5" name="TextBox 11"/>
          <p:cNvSpPr txBox="1"/>
          <p:nvPr>
            <p:custDataLst>
              <p:tags r:id="rId12"/>
            </p:custDataLst>
          </p:nvPr>
        </p:nvSpPr>
        <p:spPr>
          <a:xfrm>
            <a:off x="1827530" y="3363595"/>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商店应用详情调整优化</a:t>
            </a:r>
            <a:endParaRPr lang="zh-CN" altLang="en-US" sz="1800" dirty="0">
              <a:solidFill>
                <a:srgbClr val="000000"/>
              </a:solidFill>
              <a:effectLst/>
              <a:latin typeface="Arial" panose="020B0604020202020204" pitchFamily="34" charset="0"/>
              <a:ea typeface="等线" panose="02010600030101010101" pitchFamily="2" charset="-122"/>
            </a:endParaRPr>
          </a:p>
        </p:txBody>
      </p:sp>
      <p:grpSp>
        <p:nvGrpSpPr>
          <p:cNvPr id="6" name="组合 5"/>
          <p:cNvGrpSpPr/>
          <p:nvPr>
            <p:custDataLst>
              <p:tags r:id="rId13"/>
            </p:custDataLst>
          </p:nvPr>
        </p:nvGrpSpPr>
        <p:grpSpPr>
          <a:xfrm>
            <a:off x="809379" y="4155996"/>
            <a:ext cx="655806" cy="655806"/>
            <a:chOff x="1336777" y="2215111"/>
            <a:chExt cx="1103576" cy="1103576"/>
          </a:xfrm>
        </p:grpSpPr>
        <p:sp>
          <p:nvSpPr>
            <p:cNvPr id="9" name="椭圆 8"/>
            <p:cNvSpPr/>
            <p:nvPr>
              <p:custDataLst>
                <p:tags r:id="rId14"/>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14" name="椭圆 8"/>
            <p:cNvSpPr/>
            <p:nvPr>
              <p:custDataLst>
                <p:tags r:id="rId15"/>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8" name="TextBox 11"/>
          <p:cNvSpPr txBox="1"/>
          <p:nvPr>
            <p:custDataLst>
              <p:tags r:id="rId16"/>
            </p:custDataLst>
          </p:nvPr>
        </p:nvSpPr>
        <p:spPr>
          <a:xfrm>
            <a:off x="1827530" y="4300220"/>
            <a:ext cx="7053580" cy="276860"/>
          </a:xfrm>
          <a:prstGeom prst="rect">
            <a:avLst/>
          </a:prstGeom>
          <a:noFill/>
        </p:spPr>
        <p:txBody>
          <a:bodyPr wrap="square" lIns="0" tIns="0" rIns="0" bIns="0" rtlCol="0">
            <a:spAutoFit/>
            <a:scene3d>
              <a:camera prst="orthographicFront"/>
              <a:lightRig rig="threePt" dir="t"/>
            </a:scene3d>
            <a:sp3d contourW="12700"/>
          </a:bodyPr>
          <a:p>
            <a:pPr eaLnBrk="0"/>
            <a:r>
              <a:rPr lang="zh-CN" altLang="en-US" sz="1800" dirty="0">
                <a:solidFill>
                  <a:srgbClr val="000000"/>
                </a:solidFill>
                <a:effectLst/>
                <a:latin typeface="Arial" panose="020B0604020202020204" pitchFamily="34" charset="0"/>
                <a:ea typeface="等线" panose="02010600030101010101" pitchFamily="2" charset="-122"/>
              </a:rPr>
              <a:t>配置智应用权限后失效问题</a:t>
            </a:r>
            <a:endParaRPr lang="zh-CN" altLang="en-US" sz="1800" dirty="0">
              <a:solidFill>
                <a:srgbClr val="000000"/>
              </a:solidFill>
              <a:effectLst/>
              <a:latin typeface="Arial" panose="020B0604020202020204" pitchFamily="34" charset="0"/>
              <a:ea typeface="等线"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animEffect transition="in" filter="fade">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0" y="0"/>
            <a:ext cx="9153262" cy="5143500"/>
          </a:xfrm>
          <a:prstGeom prst="rect">
            <a:avLst/>
          </a:prstGeom>
          <a:ln>
            <a:solidFill>
              <a:srgbClr val="033E78"/>
            </a:solidFill>
          </a:ln>
        </p:spPr>
      </p:pic>
      <p:sp>
        <p:nvSpPr>
          <p:cNvPr id="7" name="矩形 6"/>
          <p:cNvSpPr/>
          <p:nvPr/>
        </p:nvSpPr>
        <p:spPr>
          <a:xfrm>
            <a:off x="2633008" y="1452721"/>
            <a:ext cx="3877985"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800" dirty="0">
                <a:solidFill>
                  <a:srgbClr val="FFFFFF"/>
                </a:solidFill>
                <a:cs typeface="+mn-ea"/>
                <a:sym typeface="+mn-lt"/>
              </a:rPr>
              <a:t>感谢您的观看</a:t>
            </a:r>
            <a:endParaRPr kumimoji="0" lang="zh-CN" altLang="en-US" sz="4800" b="0" i="0" u="none" strike="noStrike" kern="1200" cap="none" spc="0" normalizeH="0" baseline="0" noProof="0" dirty="0">
              <a:ln>
                <a:noFill/>
              </a:ln>
              <a:solidFill>
                <a:srgbClr val="FFFFFF"/>
              </a:solidFill>
              <a:effectLst/>
              <a:uLnTx/>
              <a:uFillTx/>
              <a:cs typeface="+mn-ea"/>
              <a:sym typeface="+mn-lt"/>
            </a:endParaRPr>
          </a:p>
        </p:txBody>
      </p:sp>
      <p:sp>
        <p:nvSpPr>
          <p:cNvPr id="9" name="矩形 8"/>
          <p:cNvSpPr/>
          <p:nvPr/>
        </p:nvSpPr>
        <p:spPr>
          <a:xfrm>
            <a:off x="3169661" y="987574"/>
            <a:ext cx="280467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FFFFFF"/>
                </a:solidFill>
                <a:effectLst/>
                <a:uLnTx/>
                <a:uFillTx/>
                <a:cs typeface="+mn-ea"/>
                <a:sym typeface="+mn-lt"/>
              </a:rPr>
              <a:t>Network Security </a:t>
            </a:r>
            <a:endParaRPr kumimoji="0" lang="zh-CN" altLang="en-US" sz="2400" b="0" i="0" u="none" strike="noStrike" kern="1200" cap="none" spc="0" normalizeH="0" baseline="0" noProof="0" dirty="0">
              <a:ln>
                <a:noFill/>
              </a:ln>
              <a:solidFill>
                <a:srgbClr val="FFFFFF"/>
              </a:solidFill>
              <a:effectLst/>
              <a:uLnTx/>
              <a:uFillTx/>
              <a:cs typeface="+mn-ea"/>
              <a:sym typeface="+mn-lt"/>
            </a:endParaRPr>
          </a:p>
        </p:txBody>
      </p:sp>
      <p:sp>
        <p:nvSpPr>
          <p:cNvPr id="14" name="矩形 13"/>
          <p:cNvSpPr/>
          <p:nvPr/>
        </p:nvSpPr>
        <p:spPr>
          <a:xfrm>
            <a:off x="1691680" y="2283718"/>
            <a:ext cx="5760640"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050" b="0" i="0" u="none" strike="noStrike" kern="1200" cap="none" spc="0" normalizeH="0" baseline="0" noProof="0" dirty="0">
                <a:ln>
                  <a:noFill/>
                </a:ln>
                <a:solidFill>
                  <a:srgbClr val="FFFFFF"/>
                </a:solidFill>
                <a:effectLst/>
                <a:uLnTx/>
                <a:uFillTx/>
                <a:cs typeface="+mn-ea"/>
                <a:sym typeface="+mn-lt"/>
              </a:rPr>
              <a:t>Research on 3D Representation Technology of Network Security Visualization Based on Intrusion Detection</a:t>
            </a:r>
            <a:endParaRPr kumimoji="0" lang="en-US" altLang="zh-CN" sz="1050" b="0" i="0" u="none" strike="noStrike" kern="1200" cap="none" spc="0" normalizeH="0" baseline="0" noProof="0" dirty="0">
              <a:ln>
                <a:noFill/>
              </a:ln>
              <a:solidFill>
                <a:srgbClr val="FFFFFF"/>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19735"/>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开发环境</a:t>
            </a:r>
            <a:endParaRPr lang="zh-CN" altLang="en-US" sz="2400" dirty="0">
              <a:solidFill>
                <a:schemeClr val="accent1"/>
              </a:solidFill>
              <a:cs typeface="+mn-ea"/>
              <a:sym typeface="+mn-lt"/>
            </a:endParaRPr>
          </a:p>
        </p:txBody>
      </p:sp>
      <p:grpSp>
        <p:nvGrpSpPr>
          <p:cNvPr id="3" name="组合 2"/>
          <p:cNvGrpSpPr/>
          <p:nvPr>
            <p:custDataLst>
              <p:tags r:id="rId1"/>
            </p:custDataLst>
          </p:nvPr>
        </p:nvGrpSpPr>
        <p:grpSpPr>
          <a:xfrm>
            <a:off x="755404" y="987346"/>
            <a:ext cx="655806" cy="655806"/>
            <a:chOff x="1336777" y="2215111"/>
            <a:chExt cx="1103576" cy="1103576"/>
          </a:xfrm>
        </p:grpSpPr>
        <p:sp>
          <p:nvSpPr>
            <p:cNvPr id="4" name="椭圆 3"/>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custDataLst>
              <p:tags r:id="rId4"/>
            </p:custDataLst>
          </p:nvPr>
        </p:nvSpPr>
        <p:spPr>
          <a:xfrm>
            <a:off x="1908175" y="1103313"/>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层链升级</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升级底座</a:t>
            </a:r>
            <a:r>
              <a:rPr lang="en-US" altLang="zh-CN" sz="1600">
                <a:solidFill>
                  <a:srgbClr val="000000"/>
                </a:solidFill>
                <a:latin typeface="宋体" panose="02010600030101010101" pitchFamily="2" charset="-122"/>
                <a:ea typeface="宋体" panose="02010600030101010101" pitchFamily="2" charset="-122"/>
              </a:rPr>
              <a:t> App </a:t>
            </a:r>
            <a:r>
              <a:rPr lang="zh-CN" altLang="en-US" sz="1600">
                <a:solidFill>
                  <a:srgbClr val="000000"/>
                </a:solidFill>
                <a:latin typeface="宋体" panose="02010600030101010101" pitchFamily="2" charset="-122"/>
                <a:ea typeface="宋体" panose="02010600030101010101" pitchFamily="2" charset="-122"/>
              </a:rPr>
              <a:t>等</a:t>
            </a:r>
            <a:endParaRPr lang="zh-CN" altLang="en-US" sz="1600">
              <a:solidFill>
                <a:srgbClr val="000000"/>
              </a:solidFill>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5"/>
          <a:stretch>
            <a:fillRect/>
          </a:stretch>
        </p:blipFill>
        <p:spPr>
          <a:xfrm>
            <a:off x="1691640" y="1707515"/>
            <a:ext cx="6685280" cy="334264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19735"/>
          </a:xfrm>
          <a:prstGeom prst="rect">
            <a:avLst/>
          </a:prstGeom>
          <a:noFill/>
        </p:spPr>
        <p:txBody>
          <a:bodyPr wrap="square" lIns="51435" tIns="25718" rIns="51435" bIns="25718" rtlCol="0">
            <a:spAutoFit/>
          </a:bodyPr>
          <a:lstStyle/>
          <a:p>
            <a:pPr marL="0" lvl="1" algn="ctr"/>
            <a:r>
              <a:rPr lang="en-US" altLang="zh-CN" sz="2400" dirty="0">
                <a:solidFill>
                  <a:schemeClr val="accent1"/>
                </a:solidFill>
                <a:cs typeface="+mn-ea"/>
                <a:sym typeface="+mn-lt"/>
              </a:rPr>
              <a:t>OS</a:t>
            </a:r>
            <a:r>
              <a:rPr lang="zh-CN" altLang="en-US" sz="2400" dirty="0">
                <a:solidFill>
                  <a:schemeClr val="accent1"/>
                </a:solidFill>
                <a:cs typeface="+mn-ea"/>
                <a:sym typeface="+mn-lt"/>
              </a:rPr>
              <a:t>环境</a:t>
            </a:r>
            <a:endParaRPr lang="zh-CN" altLang="en-US" sz="2400" dirty="0">
              <a:solidFill>
                <a:schemeClr val="accent1"/>
              </a:solidFill>
              <a:cs typeface="+mn-ea"/>
              <a:sym typeface="+mn-lt"/>
            </a:endParaRPr>
          </a:p>
        </p:txBody>
      </p:sp>
      <p:grpSp>
        <p:nvGrpSpPr>
          <p:cNvPr id="3" name="组合 2"/>
          <p:cNvGrpSpPr/>
          <p:nvPr>
            <p:custDataLst>
              <p:tags r:id="rId1"/>
            </p:custDataLst>
          </p:nvPr>
        </p:nvGrpSpPr>
        <p:grpSpPr>
          <a:xfrm>
            <a:off x="755404" y="987346"/>
            <a:ext cx="655806" cy="655806"/>
            <a:chOff x="1336777" y="2215111"/>
            <a:chExt cx="1103576" cy="1103576"/>
          </a:xfrm>
        </p:grpSpPr>
        <p:sp>
          <p:nvSpPr>
            <p:cNvPr id="4" name="椭圆 3"/>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custDataLst>
              <p:tags r:id="rId4"/>
            </p:custDataLst>
          </p:nvPr>
        </p:nvSpPr>
        <p:spPr>
          <a:xfrm>
            <a:off x="1908175" y="1103313"/>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控制台</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系统更新</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选择更新</a:t>
            </a:r>
            <a:r>
              <a:rPr lang="zh-CN" altLang="en-US" sz="1600">
                <a:solidFill>
                  <a:srgbClr val="000000"/>
                </a:solidFill>
                <a:latin typeface="宋体" panose="02010600030101010101" pitchFamily="2" charset="-122"/>
                <a:ea typeface="宋体" panose="02010600030101010101" pitchFamily="2" charset="-122"/>
              </a:rPr>
              <a:t>包</a:t>
            </a:r>
            <a:endParaRPr lang="zh-CN" altLang="en-US" sz="1600">
              <a:solidFill>
                <a:srgbClr val="00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5"/>
          <a:stretch>
            <a:fillRect/>
          </a:stretch>
        </p:blipFill>
        <p:spPr>
          <a:xfrm>
            <a:off x="1835785" y="1635760"/>
            <a:ext cx="5160645" cy="310388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19735"/>
          </a:xfrm>
          <a:prstGeom prst="rect">
            <a:avLst/>
          </a:prstGeom>
          <a:noFill/>
        </p:spPr>
        <p:txBody>
          <a:bodyPr wrap="square" lIns="51435" tIns="25718" rIns="51435" bIns="25718" rtlCol="0">
            <a:spAutoFit/>
          </a:bodyPr>
          <a:lstStyle/>
          <a:p>
            <a:pPr marL="0" lvl="1" algn="ctr"/>
            <a:r>
              <a:rPr lang="en-US" altLang="zh-CN" sz="2400" dirty="0">
                <a:solidFill>
                  <a:schemeClr val="accent1"/>
                </a:solidFill>
                <a:cs typeface="+mn-ea"/>
                <a:sym typeface="+mn-lt"/>
              </a:rPr>
              <a:t>OS</a:t>
            </a:r>
            <a:r>
              <a:rPr lang="zh-CN" altLang="en-US" sz="2400" dirty="0">
                <a:solidFill>
                  <a:schemeClr val="accent1"/>
                </a:solidFill>
                <a:cs typeface="+mn-ea"/>
                <a:sym typeface="+mn-lt"/>
              </a:rPr>
              <a:t>环境</a:t>
            </a:r>
            <a:endParaRPr lang="zh-CN" altLang="en-US" sz="2400" dirty="0">
              <a:solidFill>
                <a:schemeClr val="accent1"/>
              </a:solidFill>
              <a:cs typeface="+mn-ea"/>
              <a:sym typeface="+mn-lt"/>
            </a:endParaRPr>
          </a:p>
        </p:txBody>
      </p:sp>
      <p:grpSp>
        <p:nvGrpSpPr>
          <p:cNvPr id="3" name="组合 2"/>
          <p:cNvGrpSpPr/>
          <p:nvPr>
            <p:custDataLst>
              <p:tags r:id="rId1"/>
            </p:custDataLst>
          </p:nvPr>
        </p:nvGrpSpPr>
        <p:grpSpPr>
          <a:xfrm>
            <a:off x="755404" y="987346"/>
            <a:ext cx="655806" cy="655806"/>
            <a:chOff x="1336777" y="2215111"/>
            <a:chExt cx="1103576" cy="1103576"/>
          </a:xfrm>
        </p:grpSpPr>
        <p:sp>
          <p:nvSpPr>
            <p:cNvPr id="4" name="椭圆 3"/>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10" name="文本框 9"/>
          <p:cNvSpPr txBox="1"/>
          <p:nvPr>
            <p:custDataLst>
              <p:tags r:id="rId4"/>
            </p:custDataLst>
          </p:nvPr>
        </p:nvSpPr>
        <p:spPr>
          <a:xfrm>
            <a:off x="1908175" y="1103313"/>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域管理</a:t>
            </a:r>
            <a:r>
              <a:rPr lang="en-US" altLang="zh-CN" sz="1600">
                <a:solidFill>
                  <a:srgbClr val="000000"/>
                </a:solidFill>
                <a:latin typeface="宋体" panose="02010600030101010101" pitchFamily="2" charset="-122"/>
                <a:ea typeface="宋体" panose="02010600030101010101" pitchFamily="2" charset="-122"/>
              </a:rPr>
              <a:t> </a:t>
            </a:r>
            <a:r>
              <a:rPr lang="zh-CN" altLang="en-US" sz="1600">
                <a:solidFill>
                  <a:srgbClr val="000000"/>
                </a:solidFill>
                <a:latin typeface="宋体" panose="02010600030101010101" pitchFamily="2" charset="-122"/>
                <a:ea typeface="宋体" panose="02010600030101010101" pitchFamily="2" charset="-122"/>
              </a:rPr>
              <a:t>一键更新对应</a:t>
            </a:r>
            <a:r>
              <a:rPr lang="zh-CN" altLang="en-US" sz="1600">
                <a:solidFill>
                  <a:srgbClr val="000000"/>
                </a:solidFill>
                <a:latin typeface="宋体" panose="02010600030101010101" pitchFamily="2" charset="-122"/>
                <a:ea typeface="宋体" panose="02010600030101010101" pitchFamily="2" charset="-122"/>
              </a:rPr>
              <a:t>域</a:t>
            </a:r>
            <a:endParaRPr lang="zh-CN" altLang="en-US" sz="1600">
              <a:solidFill>
                <a:srgbClr val="000000"/>
              </a:solidFill>
              <a:latin typeface="宋体" panose="02010600030101010101" pitchFamily="2" charset="-122"/>
              <a:ea typeface="宋体" panose="02010600030101010101" pitchFamily="2" charset="-122"/>
            </a:endParaRPr>
          </a:p>
        </p:txBody>
      </p:sp>
      <p:pic>
        <p:nvPicPr>
          <p:cNvPr id="6" name="图片 5"/>
          <p:cNvPicPr>
            <a:picLocks noChangeAspect="1"/>
          </p:cNvPicPr>
          <p:nvPr/>
        </p:nvPicPr>
        <p:blipFill>
          <a:blip r:embed="rId5"/>
          <a:stretch>
            <a:fillRect/>
          </a:stretch>
        </p:blipFill>
        <p:spPr>
          <a:xfrm>
            <a:off x="2411730" y="1563370"/>
            <a:ext cx="4937125" cy="3442970"/>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1" cstate="print">
            <a:extLst>
              <a:ext uri="{28A0092B-C50C-407E-A947-70E740481C1C}">
                <a14:useLocalDpi xmlns:a14="http://schemas.microsoft.com/office/drawing/2010/main" val="0"/>
              </a:ext>
            </a:extLst>
          </a:blip>
          <a:srcRect b="5660"/>
          <a:stretch>
            <a:fillRect/>
          </a:stretch>
        </p:blipFill>
        <p:spPr>
          <a:xfrm>
            <a:off x="-19057" y="0"/>
            <a:ext cx="9153262" cy="5143500"/>
          </a:xfrm>
          <a:prstGeom prst="rect">
            <a:avLst/>
          </a:prstGeom>
          <a:ln>
            <a:noFill/>
          </a:ln>
        </p:spPr>
      </p:pic>
      <p:sp>
        <p:nvSpPr>
          <p:cNvPr id="7" name="矩形 6"/>
          <p:cNvSpPr/>
          <p:nvPr/>
        </p:nvSpPr>
        <p:spPr>
          <a:xfrm>
            <a:off x="2748423" y="1714912"/>
            <a:ext cx="3647152" cy="78483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4500" dirty="0">
                <a:solidFill>
                  <a:srgbClr val="FFFFFF"/>
                </a:solidFill>
                <a:cs typeface="+mn-ea"/>
                <a:sym typeface="+mn-lt"/>
              </a:rPr>
              <a:t>框架更新优化</a:t>
            </a:r>
            <a:endParaRPr kumimoji="0" lang="zh-CN" altLang="en-US" sz="4500" b="0" i="0" u="none" strike="noStrike" kern="1200" cap="none" spc="0" normalizeH="0" baseline="0" noProof="0" dirty="0">
              <a:ln>
                <a:noFill/>
              </a:ln>
              <a:solidFill>
                <a:srgbClr val="FFFFFF"/>
              </a:solidFill>
              <a:effectLst/>
              <a:uLnTx/>
              <a:uFillTx/>
              <a:cs typeface="+mn-ea"/>
              <a:sym typeface="+mn-lt"/>
            </a:endParaRPr>
          </a:p>
        </p:txBody>
      </p:sp>
      <p:sp>
        <p:nvSpPr>
          <p:cNvPr id="8" name="文本框 7"/>
          <p:cNvSpPr txBox="1"/>
          <p:nvPr/>
        </p:nvSpPr>
        <p:spPr>
          <a:xfrm>
            <a:off x="2051720" y="2499742"/>
            <a:ext cx="5011709" cy="38318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Your content to play here, or through your copy, paste in this box, and select only the </a:t>
            </a:r>
            <a:r>
              <a:rPr kumimoji="0" lang="en-US" altLang="zh-CN" sz="700" b="0" i="0" u="none" strike="noStrike" kern="1200" cap="none" spc="0" normalizeH="0" baseline="0" noProof="0" dirty="0" err="1">
                <a:ln>
                  <a:noFill/>
                </a:ln>
                <a:solidFill>
                  <a:srgbClr val="FFFFFF"/>
                </a:solidFill>
                <a:effectLst/>
                <a:uLnTx/>
                <a:uFillTx/>
                <a:cs typeface="+mn-ea"/>
                <a:sym typeface="+mn-lt"/>
              </a:rPr>
              <a:t>text.Your</a:t>
            </a:r>
            <a:r>
              <a:rPr kumimoji="0" lang="en-US" altLang="zh-CN" sz="700" b="0" i="0" u="none" strike="noStrike" kern="1200" cap="none" spc="0" normalizeH="0" baseline="0" noProof="0" dirty="0">
                <a:ln>
                  <a:noFill/>
                </a:ln>
                <a:solidFill>
                  <a:srgbClr val="FFFFFF"/>
                </a:solidFill>
                <a:effectLst/>
                <a:uLnTx/>
                <a:uFillTx/>
                <a:cs typeface="+mn-ea"/>
                <a:sym typeface="+mn-lt"/>
              </a:rPr>
              <a:t> content to </a:t>
            </a:r>
            <a:endParaRPr kumimoji="0" lang="en-US" altLang="zh-CN" sz="700" b="0" i="0" u="none" strike="noStrike" kern="1200" cap="none" spc="0" normalizeH="0" baseline="0" noProof="0" dirty="0">
              <a:ln>
                <a:noFill/>
              </a:ln>
              <a:solidFill>
                <a:srgbClr val="FFFFFF"/>
              </a:solidFill>
              <a:effectLst/>
              <a:uLnTx/>
              <a:uFillTx/>
              <a:cs typeface="+mn-ea"/>
              <a:sym typeface="+mn-lt"/>
            </a:endParaRPr>
          </a:p>
          <a:p>
            <a:pPr marL="0" marR="0" lvl="0" indent="0" algn="ctr" defTabSz="914400" rtl="0" eaLnBrk="1" fontAlgn="auto" latinLnBrk="0" hangingPunct="1">
              <a:lnSpc>
                <a:spcPct val="90000"/>
              </a:lnSpc>
              <a:spcBef>
                <a:spcPts val="0"/>
              </a:spcBef>
              <a:spcAft>
                <a:spcPts val="0"/>
              </a:spcAft>
              <a:buClrTx/>
              <a:buSzTx/>
              <a:buFontTx/>
              <a:buNone/>
              <a:defRPr/>
            </a:pPr>
            <a:r>
              <a:rPr kumimoji="0" lang="en-US" altLang="zh-CN" sz="700" b="0" i="0" u="none" strike="noStrike" kern="1200" cap="none" spc="0" normalizeH="0" baseline="0" noProof="0" dirty="0">
                <a:ln>
                  <a:noFill/>
                </a:ln>
                <a:solidFill>
                  <a:srgbClr val="FFFFFF"/>
                </a:solidFill>
                <a:effectLst/>
                <a:uLnTx/>
                <a:uFillTx/>
                <a:cs typeface="+mn-ea"/>
                <a:sym typeface="+mn-lt"/>
              </a:rPr>
              <a:t>play here, or through your copy, paste in this box, and select only the text. Your content to play here, or through your copy, paste in this box, and select only the text. </a:t>
            </a:r>
            <a:endParaRPr kumimoji="0" lang="zh-CN" altLang="en-US" sz="700" b="0" i="0" u="none" strike="noStrike" kern="1200" cap="none" spc="0" normalizeH="0" baseline="0" noProof="0" dirty="0">
              <a:ln>
                <a:noFill/>
              </a:ln>
              <a:solidFill>
                <a:srgbClr val="FFFFFF"/>
              </a:solidFill>
              <a:effectLst/>
              <a:uLnTx/>
              <a:uFillTx/>
              <a:cs typeface="+mn-ea"/>
              <a:sym typeface="+mn-lt"/>
            </a:endParaRPr>
          </a:p>
        </p:txBody>
      </p:sp>
      <p:grpSp>
        <p:nvGrpSpPr>
          <p:cNvPr id="10" name="组合 9"/>
          <p:cNvGrpSpPr/>
          <p:nvPr/>
        </p:nvGrpSpPr>
        <p:grpSpPr>
          <a:xfrm>
            <a:off x="4031754" y="1275606"/>
            <a:ext cx="1080492" cy="288032"/>
            <a:chOff x="611188" y="2810567"/>
            <a:chExt cx="1080492" cy="288032"/>
          </a:xfrm>
          <a:solidFill>
            <a:schemeClr val="bg1"/>
          </a:solidFill>
        </p:grpSpPr>
        <p:sp>
          <p:nvSpPr>
            <p:cNvPr id="12" name="圆角矩形 11"/>
            <p:cNvSpPr/>
            <p:nvPr/>
          </p:nvSpPr>
          <p:spPr>
            <a:xfrm>
              <a:off x="611188" y="2810567"/>
              <a:ext cx="1080492" cy="288032"/>
            </a:xfrm>
            <a:prstGeom prst="roundRect">
              <a:avLst>
                <a:gd name="adj" fmla="val 50000"/>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002166"/>
                </a:solidFill>
                <a:effectLst/>
                <a:uLnTx/>
                <a:uFillTx/>
                <a:cs typeface="+mn-ea"/>
                <a:sym typeface="+mn-lt"/>
              </a:endParaRPr>
            </a:p>
          </p:txBody>
        </p:sp>
        <p:sp>
          <p:nvSpPr>
            <p:cNvPr id="13" name="矩形 12"/>
            <p:cNvSpPr/>
            <p:nvPr/>
          </p:nvSpPr>
          <p:spPr>
            <a:xfrm>
              <a:off x="823139" y="2836989"/>
              <a:ext cx="656590" cy="2603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0" i="0" u="none" strike="noStrike" kern="1200" cap="none" spc="0" normalizeH="0" baseline="0" noProof="0" dirty="0">
                  <a:ln>
                    <a:noFill/>
                  </a:ln>
                  <a:solidFill>
                    <a:srgbClr val="033E78"/>
                  </a:solidFill>
                  <a:effectLst/>
                  <a:uLnTx/>
                  <a:uFillTx/>
                  <a:cs typeface="+mn-ea"/>
                  <a:sym typeface="+mn-lt"/>
                </a:rPr>
                <a:t>Part 02</a:t>
              </a:r>
              <a:endParaRPr kumimoji="0" lang="zh-CN" altLang="en-US" sz="1100" b="0" i="0" u="none" strike="noStrike" kern="1200" cap="none" spc="0" normalizeH="0" baseline="0" noProof="0" dirty="0">
                <a:ln>
                  <a:noFill/>
                </a:ln>
                <a:solidFill>
                  <a:srgbClr val="033E78"/>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out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987824" y="411510"/>
            <a:ext cx="3308920" cy="421270"/>
          </a:xfrm>
          <a:prstGeom prst="rect">
            <a:avLst/>
          </a:prstGeom>
          <a:noFill/>
        </p:spPr>
        <p:txBody>
          <a:bodyPr wrap="square" lIns="51435" tIns="25718" rIns="51435" bIns="25718" rtlCol="0">
            <a:spAutoFit/>
          </a:bodyPr>
          <a:lstStyle/>
          <a:p>
            <a:pPr marL="0" lvl="1" algn="ctr"/>
            <a:r>
              <a:rPr lang="zh-CN" altLang="en-US" sz="2400" dirty="0">
                <a:solidFill>
                  <a:schemeClr val="accent1"/>
                </a:solidFill>
                <a:cs typeface="+mn-ea"/>
                <a:sym typeface="+mn-lt"/>
              </a:rPr>
              <a:t>第一部分</a:t>
            </a:r>
            <a:endParaRPr lang="zh-CN" altLang="en-US" sz="2400" dirty="0">
              <a:solidFill>
                <a:schemeClr val="accent1"/>
              </a:solidFill>
              <a:cs typeface="+mn-ea"/>
              <a:sym typeface="+mn-lt"/>
            </a:endParaRPr>
          </a:p>
        </p:txBody>
      </p:sp>
      <p:grpSp>
        <p:nvGrpSpPr>
          <p:cNvPr id="3" name="组合 2"/>
          <p:cNvGrpSpPr/>
          <p:nvPr>
            <p:custDataLst>
              <p:tags r:id="rId1"/>
            </p:custDataLst>
          </p:nvPr>
        </p:nvGrpSpPr>
        <p:grpSpPr>
          <a:xfrm>
            <a:off x="827159" y="1419781"/>
            <a:ext cx="655806" cy="655806"/>
            <a:chOff x="1336777" y="2215111"/>
            <a:chExt cx="1103576" cy="1103576"/>
          </a:xfrm>
        </p:grpSpPr>
        <p:sp>
          <p:nvSpPr>
            <p:cNvPr id="4" name="椭圆 3"/>
            <p:cNvSpPr/>
            <p:nvPr>
              <p:custDataLst>
                <p:tags r:id="rId2"/>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5" name="椭圆 8"/>
            <p:cNvSpPr/>
            <p:nvPr>
              <p:custDataLst>
                <p:tags r:id="rId3"/>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grpSp>
        <p:nvGrpSpPr>
          <p:cNvPr id="2" name="组合 1"/>
          <p:cNvGrpSpPr/>
          <p:nvPr>
            <p:custDataLst>
              <p:tags r:id="rId4"/>
            </p:custDataLst>
          </p:nvPr>
        </p:nvGrpSpPr>
        <p:grpSpPr>
          <a:xfrm>
            <a:off x="810649" y="3147616"/>
            <a:ext cx="655806" cy="655806"/>
            <a:chOff x="1336777" y="2215111"/>
            <a:chExt cx="1103576" cy="1103576"/>
          </a:xfrm>
        </p:grpSpPr>
        <p:sp>
          <p:nvSpPr>
            <p:cNvPr id="7" name="椭圆 6"/>
            <p:cNvSpPr/>
            <p:nvPr>
              <p:custDataLst>
                <p:tags r:id="rId5"/>
              </p:custDataLst>
            </p:nvPr>
          </p:nvSpPr>
          <p:spPr>
            <a:xfrm>
              <a:off x="1336777" y="2215111"/>
              <a:ext cx="1103576" cy="1103576"/>
            </a:xfrm>
            <a:prstGeom prst="ellipse">
              <a:avLst/>
            </a:prstGeom>
            <a:solidFill>
              <a:srgbClr val="033E78"/>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sp>
          <p:nvSpPr>
            <p:cNvPr id="8" name="椭圆 8"/>
            <p:cNvSpPr/>
            <p:nvPr>
              <p:custDataLst>
                <p:tags r:id="rId6"/>
              </p:custDataLst>
            </p:nvPr>
          </p:nvSpPr>
          <p:spPr>
            <a:xfrm>
              <a:off x="1684301" y="2569576"/>
              <a:ext cx="408528" cy="408526"/>
            </a:xfrm>
            <a:custGeom>
              <a:avLst/>
              <a:gdLst>
                <a:gd name="connsiteX0" fmla="*/ 199497 w 331788"/>
                <a:gd name="connsiteY0" fmla="*/ 265112 h 331787"/>
                <a:gd name="connsiteX1" fmla="*/ 209798 w 331788"/>
                <a:gd name="connsiteY1" fmla="*/ 279217 h 331787"/>
                <a:gd name="connsiteX2" fmla="*/ 238126 w 331788"/>
                <a:gd name="connsiteY2" fmla="*/ 315118 h 331787"/>
                <a:gd name="connsiteX3" fmla="*/ 166018 w 331788"/>
                <a:gd name="connsiteY3" fmla="*/ 331787 h 331787"/>
                <a:gd name="connsiteX4" fmla="*/ 122238 w 331788"/>
                <a:gd name="connsiteY4" fmla="*/ 325376 h 331787"/>
                <a:gd name="connsiteX5" fmla="*/ 199497 w 331788"/>
                <a:gd name="connsiteY5" fmla="*/ 265112 h 331787"/>
                <a:gd name="connsiteX6" fmla="*/ 190500 w 331788"/>
                <a:gd name="connsiteY6" fmla="*/ 228600 h 331787"/>
                <a:gd name="connsiteX7" fmla="*/ 201490 w 331788"/>
                <a:gd name="connsiteY7" fmla="*/ 228600 h 331787"/>
                <a:gd name="connsiteX8" fmla="*/ 206375 w 331788"/>
                <a:gd name="connsiteY8" fmla="*/ 236394 h 331787"/>
                <a:gd name="connsiteX9" fmla="*/ 200269 w 331788"/>
                <a:gd name="connsiteY9" fmla="*/ 242888 h 331787"/>
                <a:gd name="connsiteX10" fmla="*/ 190500 w 331788"/>
                <a:gd name="connsiteY10" fmla="*/ 228600 h 331787"/>
                <a:gd name="connsiteX11" fmla="*/ 146452 w 331788"/>
                <a:gd name="connsiteY11" fmla="*/ 228600 h 331787"/>
                <a:gd name="connsiteX12" fmla="*/ 164590 w 331788"/>
                <a:gd name="connsiteY12" fmla="*/ 229897 h 331787"/>
                <a:gd name="connsiteX13" fmla="*/ 165885 w 331788"/>
                <a:gd name="connsiteY13" fmla="*/ 229897 h 331787"/>
                <a:gd name="connsiteX14" fmla="*/ 173659 w 331788"/>
                <a:gd name="connsiteY14" fmla="*/ 229897 h 331787"/>
                <a:gd name="connsiteX15" fmla="*/ 190501 w 331788"/>
                <a:gd name="connsiteY15" fmla="*/ 253240 h 331787"/>
                <a:gd name="connsiteX16" fmla="*/ 103699 w 331788"/>
                <a:gd name="connsiteY16" fmla="*/ 320675 h 331787"/>
                <a:gd name="connsiteX17" fmla="*/ 77788 w 331788"/>
                <a:gd name="connsiteY17" fmla="*/ 306410 h 331787"/>
                <a:gd name="connsiteX18" fmla="*/ 112768 w 331788"/>
                <a:gd name="connsiteY18" fmla="*/ 244162 h 331787"/>
                <a:gd name="connsiteX19" fmla="*/ 121837 w 331788"/>
                <a:gd name="connsiteY19" fmla="*/ 245459 h 331787"/>
                <a:gd name="connsiteX20" fmla="*/ 146452 w 331788"/>
                <a:gd name="connsiteY20" fmla="*/ 228600 h 331787"/>
                <a:gd name="connsiteX21" fmla="*/ 323851 w 331788"/>
                <a:gd name="connsiteY21" fmla="*/ 217487 h 331787"/>
                <a:gd name="connsiteX22" fmla="*/ 249631 w 331788"/>
                <a:gd name="connsiteY22" fmla="*/ 307975 h 331787"/>
                <a:gd name="connsiteX23" fmla="*/ 207963 w 331788"/>
                <a:gd name="connsiteY23" fmla="*/ 253682 h 331787"/>
                <a:gd name="connsiteX24" fmla="*/ 218380 w 331788"/>
                <a:gd name="connsiteY24" fmla="*/ 243341 h 331787"/>
                <a:gd name="connsiteX25" fmla="*/ 227495 w 331788"/>
                <a:gd name="connsiteY25" fmla="*/ 244634 h 331787"/>
                <a:gd name="connsiteX26" fmla="*/ 253537 w 331788"/>
                <a:gd name="connsiteY26" fmla="*/ 225243 h 331787"/>
                <a:gd name="connsiteX27" fmla="*/ 323851 w 331788"/>
                <a:gd name="connsiteY27" fmla="*/ 217487 h 331787"/>
                <a:gd name="connsiteX28" fmla="*/ 3175 w 331788"/>
                <a:gd name="connsiteY28" fmla="*/ 196850 h 331787"/>
                <a:gd name="connsiteX29" fmla="*/ 93642 w 331788"/>
                <a:gd name="connsiteY29" fmla="*/ 222902 h 331787"/>
                <a:gd name="connsiteX30" fmla="*/ 100013 w 331788"/>
                <a:gd name="connsiteY30" fmla="*/ 235927 h 331787"/>
                <a:gd name="connsiteX31" fmla="*/ 65610 w 331788"/>
                <a:gd name="connsiteY31" fmla="*/ 298450 h 331787"/>
                <a:gd name="connsiteX32" fmla="*/ 3175 w 331788"/>
                <a:gd name="connsiteY32" fmla="*/ 196850 h 331787"/>
                <a:gd name="connsiteX33" fmla="*/ 146517 w 331788"/>
                <a:gd name="connsiteY33" fmla="*/ 192087 h 331787"/>
                <a:gd name="connsiteX34" fmla="*/ 163513 w 331788"/>
                <a:gd name="connsiteY34" fmla="*/ 215900 h 331787"/>
                <a:gd name="connsiteX35" fmla="*/ 147825 w 331788"/>
                <a:gd name="connsiteY35" fmla="*/ 214577 h 331787"/>
                <a:gd name="connsiteX36" fmla="*/ 141288 w 331788"/>
                <a:gd name="connsiteY36" fmla="*/ 200025 h 331787"/>
                <a:gd name="connsiteX37" fmla="*/ 146517 w 331788"/>
                <a:gd name="connsiteY37" fmla="*/ 192087 h 331787"/>
                <a:gd name="connsiteX38" fmla="*/ 277877 w 331788"/>
                <a:gd name="connsiteY38" fmla="*/ 160337 h 331787"/>
                <a:gd name="connsiteX39" fmla="*/ 314326 w 331788"/>
                <a:gd name="connsiteY39" fmla="*/ 204624 h 331787"/>
                <a:gd name="connsiteX40" fmla="*/ 253143 w 331788"/>
                <a:gd name="connsiteY40" fmla="*/ 211137 h 331787"/>
                <a:gd name="connsiteX41" fmla="*/ 249238 w 331788"/>
                <a:gd name="connsiteY41" fmla="*/ 203322 h 331787"/>
                <a:gd name="connsiteX42" fmla="*/ 277877 w 331788"/>
                <a:gd name="connsiteY42" fmla="*/ 160337 h 331787"/>
                <a:gd name="connsiteX43" fmla="*/ 290513 w 331788"/>
                <a:gd name="connsiteY43" fmla="*/ 153987 h 331787"/>
                <a:gd name="connsiteX44" fmla="*/ 331788 w 331788"/>
                <a:gd name="connsiteY44" fmla="*/ 167061 h 331787"/>
                <a:gd name="connsiteX45" fmla="*/ 329125 w 331788"/>
                <a:gd name="connsiteY45" fmla="*/ 198437 h 331787"/>
                <a:gd name="connsiteX46" fmla="*/ 290513 w 331788"/>
                <a:gd name="connsiteY46" fmla="*/ 153987 h 331787"/>
                <a:gd name="connsiteX47" fmla="*/ 113341 w 331788"/>
                <a:gd name="connsiteY47" fmla="*/ 139700 h 331787"/>
                <a:gd name="connsiteX48" fmla="*/ 130085 w 331788"/>
                <a:gd name="connsiteY48" fmla="*/ 169324 h 331787"/>
                <a:gd name="connsiteX49" fmla="*/ 136525 w 331788"/>
                <a:gd name="connsiteY49" fmla="*/ 178340 h 331787"/>
                <a:gd name="connsiteX50" fmla="*/ 128797 w 331788"/>
                <a:gd name="connsiteY50" fmla="*/ 191219 h 331787"/>
                <a:gd name="connsiteX51" fmla="*/ 121069 w 331788"/>
                <a:gd name="connsiteY51" fmla="*/ 189932 h 331787"/>
                <a:gd name="connsiteX52" fmla="*/ 95310 w 331788"/>
                <a:gd name="connsiteY52" fmla="*/ 207963 h 331787"/>
                <a:gd name="connsiteX53" fmla="*/ 1288 w 331788"/>
                <a:gd name="connsiteY53" fmla="*/ 179628 h 331787"/>
                <a:gd name="connsiteX54" fmla="*/ 0 w 331788"/>
                <a:gd name="connsiteY54" fmla="*/ 165460 h 331787"/>
                <a:gd name="connsiteX55" fmla="*/ 1288 w 331788"/>
                <a:gd name="connsiteY55" fmla="*/ 151292 h 331787"/>
                <a:gd name="connsiteX56" fmla="*/ 113341 w 331788"/>
                <a:gd name="connsiteY56" fmla="*/ 139700 h 331787"/>
                <a:gd name="connsiteX57" fmla="*/ 186315 w 331788"/>
                <a:gd name="connsiteY57" fmla="*/ 138112 h 331787"/>
                <a:gd name="connsiteX58" fmla="*/ 268288 w 331788"/>
                <a:gd name="connsiteY58" fmla="*/ 149780 h 331787"/>
                <a:gd name="connsiteX59" fmla="*/ 238829 w 331788"/>
                <a:gd name="connsiteY59" fmla="*/ 193860 h 331787"/>
                <a:gd name="connsiteX60" fmla="*/ 227301 w 331788"/>
                <a:gd name="connsiteY60" fmla="*/ 191267 h 331787"/>
                <a:gd name="connsiteX61" fmla="*/ 200404 w 331788"/>
                <a:gd name="connsiteY61" fmla="*/ 214604 h 331787"/>
                <a:gd name="connsiteX62" fmla="*/ 179911 w 331788"/>
                <a:gd name="connsiteY62" fmla="*/ 215900 h 331787"/>
                <a:gd name="connsiteX63" fmla="*/ 155575 w 331788"/>
                <a:gd name="connsiteY63" fmla="*/ 179599 h 331787"/>
                <a:gd name="connsiteX64" fmla="*/ 173507 w 331788"/>
                <a:gd name="connsiteY64" fmla="*/ 154966 h 331787"/>
                <a:gd name="connsiteX65" fmla="*/ 186315 w 331788"/>
                <a:gd name="connsiteY65" fmla="*/ 138112 h 331787"/>
                <a:gd name="connsiteX66" fmla="*/ 168276 w 331788"/>
                <a:gd name="connsiteY66" fmla="*/ 138112 h 331787"/>
                <a:gd name="connsiteX67" fmla="*/ 161661 w 331788"/>
                <a:gd name="connsiteY67" fmla="*/ 145566 h 331787"/>
                <a:gd name="connsiteX68" fmla="*/ 145786 w 331788"/>
                <a:gd name="connsiteY68" fmla="*/ 166687 h 331787"/>
                <a:gd name="connsiteX69" fmla="*/ 141817 w 331788"/>
                <a:gd name="connsiteY69" fmla="*/ 161718 h 331787"/>
                <a:gd name="connsiteX70" fmla="*/ 128588 w 331788"/>
                <a:gd name="connsiteY70" fmla="*/ 139354 h 331787"/>
                <a:gd name="connsiteX71" fmla="*/ 168276 w 331788"/>
                <a:gd name="connsiteY71" fmla="*/ 138112 h 331787"/>
                <a:gd name="connsiteX72" fmla="*/ 220028 w 331788"/>
                <a:gd name="connsiteY72" fmla="*/ 103187 h 331787"/>
                <a:gd name="connsiteX73" fmla="*/ 232728 w 331788"/>
                <a:gd name="connsiteY73" fmla="*/ 105784 h 331787"/>
                <a:gd name="connsiteX74" fmla="*/ 237808 w 331788"/>
                <a:gd name="connsiteY74" fmla="*/ 105784 h 331787"/>
                <a:gd name="connsiteX75" fmla="*/ 246698 w 331788"/>
                <a:gd name="connsiteY75" fmla="*/ 118773 h 331787"/>
                <a:gd name="connsiteX76" fmla="*/ 255588 w 331788"/>
                <a:gd name="connsiteY76" fmla="*/ 131762 h 331787"/>
                <a:gd name="connsiteX77" fmla="*/ 198438 w 331788"/>
                <a:gd name="connsiteY77" fmla="*/ 125267 h 331787"/>
                <a:gd name="connsiteX78" fmla="*/ 220028 w 331788"/>
                <a:gd name="connsiteY78" fmla="*/ 103187 h 331787"/>
                <a:gd name="connsiteX79" fmla="*/ 317236 w 331788"/>
                <a:gd name="connsiteY79" fmla="*/ 98425 h 331787"/>
                <a:gd name="connsiteX80" fmla="*/ 331788 w 331788"/>
                <a:gd name="connsiteY80" fmla="*/ 152400 h 331787"/>
                <a:gd name="connsiteX81" fmla="*/ 292100 w 331788"/>
                <a:gd name="connsiteY81" fmla="*/ 140552 h 331787"/>
                <a:gd name="connsiteX82" fmla="*/ 317236 w 331788"/>
                <a:gd name="connsiteY82" fmla="*/ 98425 h 331787"/>
                <a:gd name="connsiteX83" fmla="*/ 286068 w 331788"/>
                <a:gd name="connsiteY83" fmla="*/ 52387 h 331787"/>
                <a:gd name="connsiteX84" fmla="*/ 309563 w 331788"/>
                <a:gd name="connsiteY84" fmla="*/ 84748 h 331787"/>
                <a:gd name="connsiteX85" fmla="*/ 278236 w 331788"/>
                <a:gd name="connsiteY85" fmla="*/ 136525 h 331787"/>
                <a:gd name="connsiteX86" fmla="*/ 276931 w 331788"/>
                <a:gd name="connsiteY86" fmla="*/ 136525 h 331787"/>
                <a:gd name="connsiteX87" fmla="*/ 258657 w 331788"/>
                <a:gd name="connsiteY87" fmla="*/ 110636 h 331787"/>
                <a:gd name="connsiteX88" fmla="*/ 250825 w 331788"/>
                <a:gd name="connsiteY88" fmla="*/ 98986 h 331787"/>
                <a:gd name="connsiteX89" fmla="*/ 259962 w 331788"/>
                <a:gd name="connsiteY89" fmla="*/ 78275 h 331787"/>
                <a:gd name="connsiteX90" fmla="*/ 258657 w 331788"/>
                <a:gd name="connsiteY90" fmla="*/ 70509 h 331787"/>
                <a:gd name="connsiteX91" fmla="*/ 286068 w 331788"/>
                <a:gd name="connsiteY91" fmla="*/ 52387 h 331787"/>
                <a:gd name="connsiteX92" fmla="*/ 73025 w 331788"/>
                <a:gd name="connsiteY92" fmla="*/ 28575 h 331787"/>
                <a:gd name="connsiteX93" fmla="*/ 107950 w 331788"/>
                <a:gd name="connsiteY93" fmla="*/ 126377 h 331787"/>
                <a:gd name="connsiteX94" fmla="*/ 3175 w 331788"/>
                <a:gd name="connsiteY94" fmla="*/ 138113 h 331787"/>
                <a:gd name="connsiteX95" fmla="*/ 73025 w 331788"/>
                <a:gd name="connsiteY95" fmla="*/ 28575 h 331787"/>
                <a:gd name="connsiteX96" fmla="*/ 203200 w 331788"/>
                <a:gd name="connsiteY96" fmla="*/ 4762 h 331787"/>
                <a:gd name="connsiteX97" fmla="*/ 274638 w 331788"/>
                <a:gd name="connsiteY97" fmla="*/ 41817 h 331787"/>
                <a:gd name="connsiteX98" fmla="*/ 251258 w 331788"/>
                <a:gd name="connsiteY98" fmla="*/ 57150 h 331787"/>
                <a:gd name="connsiteX99" fmla="*/ 233074 w 331788"/>
                <a:gd name="connsiteY99" fmla="*/ 50761 h 331787"/>
                <a:gd name="connsiteX100" fmla="*/ 225281 w 331788"/>
                <a:gd name="connsiteY100" fmla="*/ 52039 h 331787"/>
                <a:gd name="connsiteX101" fmla="*/ 203200 w 331788"/>
                <a:gd name="connsiteY101" fmla="*/ 4762 h 331787"/>
                <a:gd name="connsiteX102" fmla="*/ 165260 w 331788"/>
                <a:gd name="connsiteY102" fmla="*/ 0 h 331787"/>
                <a:gd name="connsiteX103" fmla="*/ 185786 w 331788"/>
                <a:gd name="connsiteY103" fmla="*/ 1290 h 331787"/>
                <a:gd name="connsiteX104" fmla="*/ 212725 w 331788"/>
                <a:gd name="connsiteY104" fmla="*/ 59333 h 331787"/>
                <a:gd name="connsiteX105" fmla="*/ 205028 w 331788"/>
                <a:gd name="connsiteY105" fmla="*/ 77390 h 331787"/>
                <a:gd name="connsiteX106" fmla="*/ 208876 w 331788"/>
                <a:gd name="connsiteY106" fmla="*/ 91579 h 331787"/>
                <a:gd name="connsiteX107" fmla="*/ 179371 w 331788"/>
                <a:gd name="connsiteY107" fmla="*/ 122535 h 331787"/>
                <a:gd name="connsiteX108" fmla="*/ 176806 w 331788"/>
                <a:gd name="connsiteY108" fmla="*/ 122535 h 331787"/>
                <a:gd name="connsiteX109" fmla="*/ 122927 w 331788"/>
                <a:gd name="connsiteY109" fmla="*/ 123825 h 331787"/>
                <a:gd name="connsiteX110" fmla="*/ 85725 w 331788"/>
                <a:gd name="connsiteY110" fmla="*/ 20637 h 331787"/>
                <a:gd name="connsiteX111" fmla="*/ 165260 w 331788"/>
                <a:gd name="connsiteY111" fmla="*/ 0 h 331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331788" h="331787">
                  <a:moveTo>
                    <a:pt x="199497" y="265112"/>
                  </a:moveTo>
                  <a:cubicBezTo>
                    <a:pt x="203360" y="270241"/>
                    <a:pt x="205935" y="274088"/>
                    <a:pt x="209798" y="279217"/>
                  </a:cubicBezTo>
                  <a:cubicBezTo>
                    <a:pt x="222674" y="295885"/>
                    <a:pt x="231688" y="307425"/>
                    <a:pt x="238126" y="315118"/>
                  </a:cubicBezTo>
                  <a:cubicBezTo>
                    <a:pt x="216236" y="325376"/>
                    <a:pt x="191771" y="331787"/>
                    <a:pt x="166018" y="331787"/>
                  </a:cubicBezTo>
                  <a:cubicBezTo>
                    <a:pt x="150566" y="331787"/>
                    <a:pt x="136402" y="329223"/>
                    <a:pt x="122238" y="325376"/>
                  </a:cubicBezTo>
                  <a:cubicBezTo>
                    <a:pt x="141553" y="312554"/>
                    <a:pt x="169881" y="293321"/>
                    <a:pt x="199497" y="265112"/>
                  </a:cubicBezTo>
                  <a:close/>
                  <a:moveTo>
                    <a:pt x="190500" y="228600"/>
                  </a:moveTo>
                  <a:cubicBezTo>
                    <a:pt x="194163" y="228600"/>
                    <a:pt x="197827" y="228600"/>
                    <a:pt x="201490" y="228600"/>
                  </a:cubicBezTo>
                  <a:cubicBezTo>
                    <a:pt x="202712" y="231198"/>
                    <a:pt x="203933" y="233796"/>
                    <a:pt x="206375" y="236394"/>
                  </a:cubicBezTo>
                  <a:cubicBezTo>
                    <a:pt x="203933" y="237693"/>
                    <a:pt x="201490" y="240290"/>
                    <a:pt x="200269" y="242888"/>
                  </a:cubicBezTo>
                  <a:cubicBezTo>
                    <a:pt x="196606" y="237693"/>
                    <a:pt x="194163" y="233796"/>
                    <a:pt x="190500" y="228600"/>
                  </a:cubicBezTo>
                  <a:close/>
                  <a:moveTo>
                    <a:pt x="146452" y="228600"/>
                  </a:moveTo>
                  <a:cubicBezTo>
                    <a:pt x="152930" y="228600"/>
                    <a:pt x="159408" y="229897"/>
                    <a:pt x="164590" y="229897"/>
                  </a:cubicBezTo>
                  <a:cubicBezTo>
                    <a:pt x="164590" y="229897"/>
                    <a:pt x="164590" y="229897"/>
                    <a:pt x="165885" y="229897"/>
                  </a:cubicBezTo>
                  <a:cubicBezTo>
                    <a:pt x="168477" y="229897"/>
                    <a:pt x="171068" y="229897"/>
                    <a:pt x="173659" y="229897"/>
                  </a:cubicBezTo>
                  <a:cubicBezTo>
                    <a:pt x="178841" y="237678"/>
                    <a:pt x="185319" y="245459"/>
                    <a:pt x="190501" y="253240"/>
                  </a:cubicBezTo>
                  <a:cubicBezTo>
                    <a:pt x="156817" y="286958"/>
                    <a:pt x="123132" y="309004"/>
                    <a:pt x="103699" y="320675"/>
                  </a:cubicBezTo>
                  <a:cubicBezTo>
                    <a:pt x="94630" y="316785"/>
                    <a:pt x="85561" y="311597"/>
                    <a:pt x="77788" y="306410"/>
                  </a:cubicBezTo>
                  <a:cubicBezTo>
                    <a:pt x="84266" y="293442"/>
                    <a:pt x="97221" y="271396"/>
                    <a:pt x="112768" y="244162"/>
                  </a:cubicBezTo>
                  <a:cubicBezTo>
                    <a:pt x="115359" y="245459"/>
                    <a:pt x="117950" y="245459"/>
                    <a:pt x="121837" y="245459"/>
                  </a:cubicBezTo>
                  <a:cubicBezTo>
                    <a:pt x="132201" y="245459"/>
                    <a:pt x="142566" y="238975"/>
                    <a:pt x="146452" y="228600"/>
                  </a:cubicBezTo>
                  <a:close/>
                  <a:moveTo>
                    <a:pt x="323851" y="217487"/>
                  </a:moveTo>
                  <a:cubicBezTo>
                    <a:pt x="310830" y="256268"/>
                    <a:pt x="284788" y="287292"/>
                    <a:pt x="249631" y="307975"/>
                  </a:cubicBezTo>
                  <a:cubicBezTo>
                    <a:pt x="240516" y="295048"/>
                    <a:pt x="224890" y="275658"/>
                    <a:pt x="207963" y="253682"/>
                  </a:cubicBezTo>
                  <a:cubicBezTo>
                    <a:pt x="211869" y="249804"/>
                    <a:pt x="214474" y="247219"/>
                    <a:pt x="218380" y="243341"/>
                  </a:cubicBezTo>
                  <a:cubicBezTo>
                    <a:pt x="220984" y="244634"/>
                    <a:pt x="223588" y="244634"/>
                    <a:pt x="227495" y="244634"/>
                  </a:cubicBezTo>
                  <a:cubicBezTo>
                    <a:pt x="239214" y="244634"/>
                    <a:pt x="250933" y="236878"/>
                    <a:pt x="253537" y="225243"/>
                  </a:cubicBezTo>
                  <a:cubicBezTo>
                    <a:pt x="280881" y="222658"/>
                    <a:pt x="304319" y="220073"/>
                    <a:pt x="323851" y="217487"/>
                  </a:cubicBezTo>
                  <a:close/>
                  <a:moveTo>
                    <a:pt x="3175" y="196850"/>
                  </a:moveTo>
                  <a:cubicBezTo>
                    <a:pt x="23562" y="204666"/>
                    <a:pt x="55417" y="215086"/>
                    <a:pt x="93642" y="222902"/>
                  </a:cubicBezTo>
                  <a:cubicBezTo>
                    <a:pt x="94916" y="228112"/>
                    <a:pt x="96190" y="232019"/>
                    <a:pt x="100013" y="235927"/>
                  </a:cubicBezTo>
                  <a:cubicBezTo>
                    <a:pt x="84723" y="261978"/>
                    <a:pt x="71981" y="284122"/>
                    <a:pt x="65610" y="298450"/>
                  </a:cubicBezTo>
                  <a:cubicBezTo>
                    <a:pt x="33755" y="273702"/>
                    <a:pt x="10820" y="237230"/>
                    <a:pt x="3175" y="196850"/>
                  </a:cubicBezTo>
                  <a:close/>
                  <a:moveTo>
                    <a:pt x="146517" y="192087"/>
                  </a:moveTo>
                  <a:cubicBezTo>
                    <a:pt x="151747" y="200025"/>
                    <a:pt x="156976" y="207963"/>
                    <a:pt x="163513" y="215900"/>
                  </a:cubicBezTo>
                  <a:cubicBezTo>
                    <a:pt x="158284" y="215900"/>
                    <a:pt x="153054" y="214577"/>
                    <a:pt x="147825" y="214577"/>
                  </a:cubicBezTo>
                  <a:cubicBezTo>
                    <a:pt x="147825" y="209286"/>
                    <a:pt x="145210" y="203994"/>
                    <a:pt x="141288" y="200025"/>
                  </a:cubicBezTo>
                  <a:cubicBezTo>
                    <a:pt x="142595" y="197379"/>
                    <a:pt x="145210" y="194733"/>
                    <a:pt x="146517" y="192087"/>
                  </a:cubicBezTo>
                  <a:close/>
                  <a:moveTo>
                    <a:pt x="277877" y="160337"/>
                  </a:moveTo>
                  <a:cubicBezTo>
                    <a:pt x="290894" y="175968"/>
                    <a:pt x="302610" y="190296"/>
                    <a:pt x="314326" y="204624"/>
                  </a:cubicBezTo>
                  <a:cubicBezTo>
                    <a:pt x="297403" y="205927"/>
                    <a:pt x="276575" y="208532"/>
                    <a:pt x="253143" y="211137"/>
                  </a:cubicBezTo>
                  <a:cubicBezTo>
                    <a:pt x="251842" y="207230"/>
                    <a:pt x="251842" y="204624"/>
                    <a:pt x="249238" y="203322"/>
                  </a:cubicBezTo>
                  <a:cubicBezTo>
                    <a:pt x="259652" y="188994"/>
                    <a:pt x="270066" y="174665"/>
                    <a:pt x="277877" y="160337"/>
                  </a:cubicBezTo>
                  <a:close/>
                  <a:moveTo>
                    <a:pt x="290513" y="153987"/>
                  </a:moveTo>
                  <a:cubicBezTo>
                    <a:pt x="306490" y="159216"/>
                    <a:pt x="321136" y="163139"/>
                    <a:pt x="331788" y="167061"/>
                  </a:cubicBezTo>
                  <a:cubicBezTo>
                    <a:pt x="331788" y="178827"/>
                    <a:pt x="330457" y="187978"/>
                    <a:pt x="329125" y="198437"/>
                  </a:cubicBezTo>
                  <a:cubicBezTo>
                    <a:pt x="317142" y="185364"/>
                    <a:pt x="303828" y="170983"/>
                    <a:pt x="290513" y="153987"/>
                  </a:cubicBezTo>
                  <a:close/>
                  <a:moveTo>
                    <a:pt x="113341" y="139700"/>
                  </a:moveTo>
                  <a:cubicBezTo>
                    <a:pt x="118493" y="150004"/>
                    <a:pt x="124933" y="160307"/>
                    <a:pt x="130085" y="169324"/>
                  </a:cubicBezTo>
                  <a:cubicBezTo>
                    <a:pt x="132661" y="171900"/>
                    <a:pt x="135237" y="175764"/>
                    <a:pt x="136525" y="178340"/>
                  </a:cubicBezTo>
                  <a:cubicBezTo>
                    <a:pt x="133949" y="183492"/>
                    <a:pt x="131373" y="187356"/>
                    <a:pt x="128797" y="191219"/>
                  </a:cubicBezTo>
                  <a:cubicBezTo>
                    <a:pt x="126221" y="189932"/>
                    <a:pt x="123645" y="189932"/>
                    <a:pt x="121069" y="189932"/>
                  </a:cubicBezTo>
                  <a:cubicBezTo>
                    <a:pt x="109478" y="189932"/>
                    <a:pt x="99174" y="197659"/>
                    <a:pt x="95310" y="207963"/>
                  </a:cubicBezTo>
                  <a:cubicBezTo>
                    <a:pt x="52807" y="200235"/>
                    <a:pt x="19320" y="187356"/>
                    <a:pt x="1288" y="179628"/>
                  </a:cubicBezTo>
                  <a:cubicBezTo>
                    <a:pt x="0" y="174476"/>
                    <a:pt x="0" y="170612"/>
                    <a:pt x="0" y="165460"/>
                  </a:cubicBezTo>
                  <a:cubicBezTo>
                    <a:pt x="0" y="160307"/>
                    <a:pt x="0" y="156444"/>
                    <a:pt x="1288" y="151292"/>
                  </a:cubicBezTo>
                  <a:cubicBezTo>
                    <a:pt x="23183" y="147428"/>
                    <a:pt x="64399" y="142276"/>
                    <a:pt x="113341" y="139700"/>
                  </a:cubicBezTo>
                  <a:close/>
                  <a:moveTo>
                    <a:pt x="186315" y="138112"/>
                  </a:moveTo>
                  <a:cubicBezTo>
                    <a:pt x="215774" y="139408"/>
                    <a:pt x="243952" y="143298"/>
                    <a:pt x="268288" y="149780"/>
                  </a:cubicBezTo>
                  <a:cubicBezTo>
                    <a:pt x="259322" y="164042"/>
                    <a:pt x="249076" y="179599"/>
                    <a:pt x="238829" y="193860"/>
                  </a:cubicBezTo>
                  <a:cubicBezTo>
                    <a:pt x="234986" y="192564"/>
                    <a:pt x="231144" y="191267"/>
                    <a:pt x="227301" y="191267"/>
                  </a:cubicBezTo>
                  <a:cubicBezTo>
                    <a:pt x="213212" y="191267"/>
                    <a:pt x="201685" y="201639"/>
                    <a:pt x="200404" y="214604"/>
                  </a:cubicBezTo>
                  <a:cubicBezTo>
                    <a:pt x="194000" y="214604"/>
                    <a:pt x="186315" y="214604"/>
                    <a:pt x="179911" y="215900"/>
                  </a:cubicBezTo>
                  <a:cubicBezTo>
                    <a:pt x="170945" y="202936"/>
                    <a:pt x="163260" y="191267"/>
                    <a:pt x="155575" y="179599"/>
                  </a:cubicBezTo>
                  <a:cubicBezTo>
                    <a:pt x="160698" y="171820"/>
                    <a:pt x="167102" y="162745"/>
                    <a:pt x="173507" y="154966"/>
                  </a:cubicBezTo>
                  <a:cubicBezTo>
                    <a:pt x="177349" y="148483"/>
                    <a:pt x="182472" y="143298"/>
                    <a:pt x="186315" y="138112"/>
                  </a:cubicBezTo>
                  <a:close/>
                  <a:moveTo>
                    <a:pt x="168276" y="138112"/>
                  </a:moveTo>
                  <a:cubicBezTo>
                    <a:pt x="165630" y="140597"/>
                    <a:pt x="164307" y="143081"/>
                    <a:pt x="161661" y="145566"/>
                  </a:cubicBezTo>
                  <a:cubicBezTo>
                    <a:pt x="156370" y="153020"/>
                    <a:pt x="151078" y="159232"/>
                    <a:pt x="145786" y="166687"/>
                  </a:cubicBezTo>
                  <a:cubicBezTo>
                    <a:pt x="144463" y="165445"/>
                    <a:pt x="143140" y="162960"/>
                    <a:pt x="141817" y="161718"/>
                  </a:cubicBezTo>
                  <a:cubicBezTo>
                    <a:pt x="137849" y="154263"/>
                    <a:pt x="132557" y="146808"/>
                    <a:pt x="128588" y="139354"/>
                  </a:cubicBezTo>
                  <a:cubicBezTo>
                    <a:pt x="141817" y="139354"/>
                    <a:pt x="155047" y="138112"/>
                    <a:pt x="168276" y="138112"/>
                  </a:cubicBezTo>
                  <a:close/>
                  <a:moveTo>
                    <a:pt x="220028" y="103187"/>
                  </a:moveTo>
                  <a:cubicBezTo>
                    <a:pt x="223838" y="104486"/>
                    <a:pt x="227648" y="105784"/>
                    <a:pt x="232728" y="105784"/>
                  </a:cubicBezTo>
                  <a:cubicBezTo>
                    <a:pt x="233998" y="105784"/>
                    <a:pt x="236538" y="105784"/>
                    <a:pt x="237808" y="105784"/>
                  </a:cubicBezTo>
                  <a:cubicBezTo>
                    <a:pt x="241618" y="109681"/>
                    <a:pt x="244158" y="114877"/>
                    <a:pt x="246698" y="118773"/>
                  </a:cubicBezTo>
                  <a:cubicBezTo>
                    <a:pt x="249238" y="122670"/>
                    <a:pt x="253048" y="127865"/>
                    <a:pt x="255588" y="131762"/>
                  </a:cubicBezTo>
                  <a:cubicBezTo>
                    <a:pt x="237808" y="129164"/>
                    <a:pt x="218758" y="126566"/>
                    <a:pt x="198438" y="125267"/>
                  </a:cubicBezTo>
                  <a:cubicBezTo>
                    <a:pt x="206058" y="117474"/>
                    <a:pt x="213678" y="109681"/>
                    <a:pt x="220028" y="103187"/>
                  </a:cubicBezTo>
                  <a:close/>
                  <a:moveTo>
                    <a:pt x="317236" y="98425"/>
                  </a:moveTo>
                  <a:cubicBezTo>
                    <a:pt x="325173" y="115539"/>
                    <a:pt x="329142" y="133969"/>
                    <a:pt x="331788" y="152400"/>
                  </a:cubicBezTo>
                  <a:cubicBezTo>
                    <a:pt x="319882" y="148450"/>
                    <a:pt x="306652" y="144501"/>
                    <a:pt x="292100" y="140552"/>
                  </a:cubicBezTo>
                  <a:cubicBezTo>
                    <a:pt x="301361" y="124754"/>
                    <a:pt x="310621" y="111589"/>
                    <a:pt x="317236" y="98425"/>
                  </a:cubicBezTo>
                  <a:close/>
                  <a:moveTo>
                    <a:pt x="286068" y="52387"/>
                  </a:moveTo>
                  <a:cubicBezTo>
                    <a:pt x="295205" y="61448"/>
                    <a:pt x="303037" y="71803"/>
                    <a:pt x="309563" y="84748"/>
                  </a:cubicBezTo>
                  <a:cubicBezTo>
                    <a:pt x="301731" y="98986"/>
                    <a:pt x="289984" y="117108"/>
                    <a:pt x="278236" y="136525"/>
                  </a:cubicBezTo>
                  <a:cubicBezTo>
                    <a:pt x="278236" y="136525"/>
                    <a:pt x="276931" y="136525"/>
                    <a:pt x="276931" y="136525"/>
                  </a:cubicBezTo>
                  <a:cubicBezTo>
                    <a:pt x="270404" y="127464"/>
                    <a:pt x="265183" y="119697"/>
                    <a:pt x="258657" y="110636"/>
                  </a:cubicBezTo>
                  <a:cubicBezTo>
                    <a:pt x="256046" y="106753"/>
                    <a:pt x="253436" y="102870"/>
                    <a:pt x="250825" y="98986"/>
                  </a:cubicBezTo>
                  <a:cubicBezTo>
                    <a:pt x="256046" y="93809"/>
                    <a:pt x="259962" y="86042"/>
                    <a:pt x="259962" y="78275"/>
                  </a:cubicBezTo>
                  <a:cubicBezTo>
                    <a:pt x="259962" y="75687"/>
                    <a:pt x="259962" y="73098"/>
                    <a:pt x="258657" y="70509"/>
                  </a:cubicBezTo>
                  <a:cubicBezTo>
                    <a:pt x="269099" y="62742"/>
                    <a:pt x="278236" y="57564"/>
                    <a:pt x="286068" y="52387"/>
                  </a:cubicBezTo>
                  <a:close/>
                  <a:moveTo>
                    <a:pt x="73025" y="28575"/>
                  </a:moveTo>
                  <a:cubicBezTo>
                    <a:pt x="79493" y="54655"/>
                    <a:pt x="92428" y="92472"/>
                    <a:pt x="107950" y="126377"/>
                  </a:cubicBezTo>
                  <a:cubicBezTo>
                    <a:pt x="63970" y="128985"/>
                    <a:pt x="25165" y="134201"/>
                    <a:pt x="3175" y="138113"/>
                  </a:cubicBezTo>
                  <a:cubicBezTo>
                    <a:pt x="10936" y="92472"/>
                    <a:pt x="36806" y="53351"/>
                    <a:pt x="73025" y="28575"/>
                  </a:cubicBezTo>
                  <a:close/>
                  <a:moveTo>
                    <a:pt x="203200" y="4762"/>
                  </a:moveTo>
                  <a:cubicBezTo>
                    <a:pt x="230476" y="11151"/>
                    <a:pt x="255155" y="23928"/>
                    <a:pt x="274638" y="41817"/>
                  </a:cubicBezTo>
                  <a:cubicBezTo>
                    <a:pt x="268144" y="45650"/>
                    <a:pt x="260350" y="52039"/>
                    <a:pt x="251258" y="57150"/>
                  </a:cubicBezTo>
                  <a:cubicBezTo>
                    <a:pt x="246063" y="53316"/>
                    <a:pt x="239568" y="50761"/>
                    <a:pt x="233074" y="50761"/>
                  </a:cubicBezTo>
                  <a:cubicBezTo>
                    <a:pt x="230476" y="50761"/>
                    <a:pt x="227879" y="50761"/>
                    <a:pt x="225281" y="52039"/>
                  </a:cubicBezTo>
                  <a:cubicBezTo>
                    <a:pt x="216189" y="34150"/>
                    <a:pt x="208395" y="17539"/>
                    <a:pt x="203200" y="4762"/>
                  </a:cubicBezTo>
                  <a:close/>
                  <a:moveTo>
                    <a:pt x="165260" y="0"/>
                  </a:moveTo>
                  <a:cubicBezTo>
                    <a:pt x="172957" y="0"/>
                    <a:pt x="179371" y="0"/>
                    <a:pt x="185786" y="1290"/>
                  </a:cubicBezTo>
                  <a:cubicBezTo>
                    <a:pt x="192200" y="15478"/>
                    <a:pt x="199897" y="36115"/>
                    <a:pt x="212725" y="59333"/>
                  </a:cubicBezTo>
                  <a:cubicBezTo>
                    <a:pt x="207594" y="63202"/>
                    <a:pt x="205028" y="69651"/>
                    <a:pt x="205028" y="77390"/>
                  </a:cubicBezTo>
                  <a:cubicBezTo>
                    <a:pt x="205028" y="82550"/>
                    <a:pt x="206311" y="87709"/>
                    <a:pt x="208876" y="91579"/>
                  </a:cubicBezTo>
                  <a:cubicBezTo>
                    <a:pt x="198614" y="100608"/>
                    <a:pt x="188351" y="110926"/>
                    <a:pt x="179371" y="122535"/>
                  </a:cubicBezTo>
                  <a:cubicBezTo>
                    <a:pt x="178089" y="122535"/>
                    <a:pt x="178089" y="122535"/>
                    <a:pt x="176806" y="122535"/>
                  </a:cubicBezTo>
                  <a:cubicBezTo>
                    <a:pt x="158846" y="122535"/>
                    <a:pt x="139604" y="123825"/>
                    <a:pt x="122927" y="123825"/>
                  </a:cubicBezTo>
                  <a:cubicBezTo>
                    <a:pt x="104967" y="87709"/>
                    <a:pt x="92139" y="45144"/>
                    <a:pt x="85725" y="20637"/>
                  </a:cubicBezTo>
                  <a:cubicBezTo>
                    <a:pt x="108816" y="7739"/>
                    <a:pt x="135755" y="0"/>
                    <a:pt x="165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solidFill>
                  <a:schemeClr val="tx1">
                    <a:lumMod val="65000"/>
                    <a:lumOff val="35000"/>
                  </a:schemeClr>
                </a:solidFill>
                <a:cs typeface="+mn-ea"/>
                <a:sym typeface="+mn-lt"/>
              </a:endParaRPr>
            </a:p>
          </p:txBody>
        </p:sp>
      </p:grpSp>
      <p:sp>
        <p:nvSpPr>
          <p:cNvPr id="9" name="文本框 8"/>
          <p:cNvSpPr txBox="1"/>
          <p:nvPr>
            <p:custDataLst>
              <p:tags r:id="rId7"/>
            </p:custDataLst>
          </p:nvPr>
        </p:nvSpPr>
        <p:spPr>
          <a:xfrm>
            <a:off x="1827530" y="3358198"/>
            <a:ext cx="5080000" cy="337185"/>
          </a:xfrm>
          <a:prstGeom prst="rect">
            <a:avLst/>
          </a:prstGeom>
        </p:spPr>
        <p:txBody>
          <a:bodyPr>
            <a:spAutoFit/>
          </a:bodyPr>
          <a:p>
            <a:pPr marL="0" indent="0" defTabSz="266700" eaLnBrk="0" fontAlgn="base">
              <a:spcBef>
                <a:spcPct val="0"/>
              </a:spcBef>
              <a:spcAft>
                <a:spcPct val="0"/>
              </a:spcAft>
            </a:pPr>
            <a:r>
              <a:rPr lang="en-US" altLang="zh-CN" sz="1600">
                <a:solidFill>
                  <a:srgbClr val="000000"/>
                </a:solidFill>
                <a:latin typeface="宋体" panose="02010600030101010101" pitchFamily="2" charset="-122"/>
                <a:ea typeface="宋体" panose="02010600030101010101" pitchFamily="2" charset="-122"/>
              </a:rPr>
              <a:t>Lookup</a:t>
            </a:r>
            <a:r>
              <a:rPr lang="zh-CN" altLang="en-US" sz="1600">
                <a:solidFill>
                  <a:srgbClr val="000000"/>
                </a:solidFill>
                <a:latin typeface="宋体" panose="02010600030101010101" pitchFamily="2" charset="-122"/>
                <a:ea typeface="宋体" panose="02010600030101010101" pitchFamily="2" charset="-122"/>
              </a:rPr>
              <a:t>默认携带</a:t>
            </a:r>
            <a:r>
              <a:rPr lang="en-US" altLang="zh-CN" sz="1600">
                <a:solidFill>
                  <a:srgbClr val="000000"/>
                </a:solidFill>
                <a:latin typeface="宋体" panose="02010600030101010101" pitchFamily="2" charset="-122"/>
                <a:ea typeface="宋体" panose="02010600030101010101" pitchFamily="2" charset="-122"/>
              </a:rPr>
              <a:t>commandArg</a:t>
            </a:r>
            <a:endParaRPr lang="en-US" altLang="zh-CN" sz="1600">
              <a:solidFill>
                <a:srgbClr val="000000"/>
              </a:solidFill>
              <a:latin typeface="宋体" panose="02010600030101010101" pitchFamily="2" charset="-122"/>
              <a:ea typeface="宋体" panose="02010600030101010101" pitchFamily="2" charset="-122"/>
            </a:endParaRPr>
          </a:p>
        </p:txBody>
      </p:sp>
      <p:sp>
        <p:nvSpPr>
          <p:cNvPr id="10" name="文本框 9"/>
          <p:cNvSpPr txBox="1"/>
          <p:nvPr>
            <p:custDataLst>
              <p:tags r:id="rId8"/>
            </p:custDataLst>
          </p:nvPr>
        </p:nvSpPr>
        <p:spPr>
          <a:xfrm>
            <a:off x="1835785" y="1535748"/>
            <a:ext cx="5080000" cy="337185"/>
          </a:xfrm>
          <a:prstGeom prst="rect">
            <a:avLst/>
          </a:prstGeom>
        </p:spPr>
        <p:txBody>
          <a:bodyPr>
            <a:spAutoFit/>
          </a:bodyPr>
          <a:p>
            <a:pPr marL="0" indent="0" defTabSz="266700" eaLnBrk="0" fontAlgn="base">
              <a:spcBef>
                <a:spcPct val="0"/>
              </a:spcBef>
              <a:spcAft>
                <a:spcPct val="0"/>
              </a:spcAft>
            </a:pPr>
            <a:r>
              <a:rPr lang="zh-CN" altLang="en-US" sz="1600">
                <a:solidFill>
                  <a:srgbClr val="000000"/>
                </a:solidFill>
                <a:latin typeface="宋体" panose="02010600030101010101" pitchFamily="2" charset="-122"/>
                <a:ea typeface="宋体" panose="02010600030101010101" pitchFamily="2" charset="-122"/>
              </a:rPr>
              <a:t>增加对于</a:t>
            </a:r>
            <a:r>
              <a:rPr lang="en-US" altLang="zh-CN" sz="1600">
                <a:solidFill>
                  <a:srgbClr val="000000"/>
                </a:solidFill>
                <a:latin typeface="宋体" panose="02010600030101010101" pitchFamily="2" charset="-122"/>
                <a:ea typeface="宋体" panose="02010600030101010101" pitchFamily="2" charset="-122"/>
              </a:rPr>
              <a:t>PostgreSQL</a:t>
            </a:r>
            <a:r>
              <a:rPr lang="zh-CN" altLang="en-US" sz="1600">
                <a:solidFill>
                  <a:srgbClr val="000000"/>
                </a:solidFill>
                <a:latin typeface="宋体" panose="02010600030101010101" pitchFamily="2" charset="-122"/>
                <a:ea typeface="宋体" panose="02010600030101010101" pitchFamily="2" charset="-122"/>
              </a:rPr>
              <a:t>支持</a:t>
            </a:r>
            <a:endParaRPr lang="zh-CN" altLang="en-US" sz="1600">
              <a:solidFill>
                <a:srgbClr val="000000"/>
              </a:solidFill>
              <a:latin typeface="宋体" panose="02010600030101010101" pitchFamily="2" charset="-122"/>
              <a:ea typeface="宋体" panose="0201060003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up)">
                                      <p:cBhvr>
                                        <p:cTn id="8" dur="500"/>
                                        <p:tgtEl>
                                          <p:spTgt spid="16"/>
                                        </p:tgtEl>
                                      </p:cBhvr>
                                    </p:animEffect>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ags/tag1.xml><?xml version="1.0" encoding="utf-8"?>
<p:tagLst xmlns:p="http://schemas.openxmlformats.org/presentationml/2006/main">
  <p:tag name="KSO_WM_DIAGRAM_VIRTUALLY_FRAME" val="{&quot;height&quot;:226.9882677165354,&quot;left&quot;:60.23062992125985,&quot;top&quot;:72.49377952755906,&quot;width&quot;:483.66937007874014}"/>
</p:tagLst>
</file>

<file path=ppt/tags/tag10.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100.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01.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02.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03.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04.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05.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06.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07.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08.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09.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1.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110.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11.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12.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13.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14.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15.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16.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117.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18.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19.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2.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120.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21.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22.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23.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24.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25.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26.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27.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28.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29.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3.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130.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31.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32.xml><?xml version="1.0" encoding="utf-8"?>
<p:tagLst xmlns:p="http://schemas.openxmlformats.org/presentationml/2006/main">
  <p:tag name="KSO_WM_DIAGRAM_VIRTUALLY_FRAME" val="{&quot;height&quot;:291.83826771653537,&quot;left&quot;:63.73062992125985,&quot;top&quot;:87.04377952755905,&quot;width&quot;:638.3693700787401}"/>
</p:tagLst>
</file>

<file path=ppt/tags/tag133.xml><?xml version="1.0" encoding="utf-8"?>
<p:tagLst xmlns:p="http://schemas.openxmlformats.org/presentationml/2006/main">
  <p:tag name="ISPRING_PRESENTATION_TITLE" val="PowerPoint 演示文稿"/>
  <p:tag name="MH_CONTENTSID" val="1283"/>
  <p:tag name="MH_SECTIONID" val="1284,1285,"/>
</p:tagLst>
</file>

<file path=ppt/tags/tag14.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15.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16.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17.xml><?xml version="1.0" encoding="utf-8"?>
<p:tagLst xmlns:p="http://schemas.openxmlformats.org/presentationml/2006/main">
  <p:tag name="KSO_WM_DIAGRAM_VIRTUALLY_FRAME" val="{&quot;height&quot;:187.68826771653542,&quot;left&quot;:63.83062992125984,&quot;top&quot;:111.79377952755905,&quot;width&quot;:480.0693700787401}"/>
</p:tagLst>
</file>

<file path=ppt/tags/tag18.xml><?xml version="1.0" encoding="utf-8"?>
<p:tagLst xmlns:p="http://schemas.openxmlformats.org/presentationml/2006/main">
  <p:tag name="KSO_WM_DIAGRAM_VIRTUALLY_FRAME" val="{&quot;height&quot;:187.68826771653542,&quot;left&quot;:63.83062992125984,&quot;top&quot;:111.79377952755905,&quot;width&quot;:480.7193700787401}"/>
</p:tagLst>
</file>

<file path=ppt/tags/tag19.xml><?xml version="1.0" encoding="utf-8"?>
<p:tagLst xmlns:p="http://schemas.openxmlformats.org/presentationml/2006/main">
  <p:tag name="KSO_WM_DIAGRAM_VIRTUALLY_FRAME" val="{&quot;height&quot;:187.68826771653542,&quot;left&quot;:63.83062992125984,&quot;top&quot;:111.79377952755905,&quot;width&quot;:480.7193700787401}"/>
</p:tagLst>
</file>

<file path=ppt/tags/tag2.xml><?xml version="1.0" encoding="utf-8"?>
<p:tagLst xmlns:p="http://schemas.openxmlformats.org/presentationml/2006/main">
  <p:tag name="KSO_WM_DIAGRAM_VIRTUALLY_FRAME" val="{&quot;height&quot;:226.9882677165354,&quot;left&quot;:60.23062992125985,&quot;top&quot;:72.49377952755906,&quot;width&quot;:483.66937007874014}"/>
</p:tagLst>
</file>

<file path=ppt/tags/tag20.xml><?xml version="1.0" encoding="utf-8"?>
<p:tagLst xmlns:p="http://schemas.openxmlformats.org/presentationml/2006/main">
  <p:tag name="KSO_WM_DIAGRAM_VIRTUALLY_FRAME" val="{&quot;height&quot;:187.68826771653542,&quot;left&quot;:63.83062992125984,&quot;top&quot;:111.79377952755905,&quot;width&quot;:480.0693700787401}"/>
</p:tagLst>
</file>

<file path=ppt/tags/tag21.xml><?xml version="1.0" encoding="utf-8"?>
<p:tagLst xmlns:p="http://schemas.openxmlformats.org/presentationml/2006/main">
  <p:tag name="KSO_WM_DIAGRAM_VIRTUALLY_FRAME" val="{&quot;height&quot;:187.68826771653542,&quot;left&quot;:63.83062992125984,&quot;top&quot;:111.79377952755905,&quot;width&quot;:480.7193700787401}"/>
</p:tagLst>
</file>

<file path=ppt/tags/tag22.xml><?xml version="1.0" encoding="utf-8"?>
<p:tagLst xmlns:p="http://schemas.openxmlformats.org/presentationml/2006/main">
  <p:tag name="KSO_WM_DIAGRAM_VIRTUALLY_FRAME" val="{&quot;height&quot;:187.68826771653542,&quot;left&quot;:63.83062992125984,&quot;top&quot;:111.79377952755905,&quot;width&quot;:480.7193700787401}"/>
</p:tagLst>
</file>

<file path=ppt/tags/tag23.xml><?xml version="1.0" encoding="utf-8"?>
<p:tagLst xmlns:p="http://schemas.openxmlformats.org/presentationml/2006/main">
  <p:tag name="KSO_WM_DIAGRAM_VIRTUALLY_FRAME" val="{&quot;height&quot;:187.68826771653542,&quot;left&quot;:63.83062992125984,&quot;top&quot;:111.79377952755905,&quot;width&quot;:480.7193700787401}"/>
</p:tagLst>
</file>

<file path=ppt/tags/tag24.xml><?xml version="1.0" encoding="utf-8"?>
<p:tagLst xmlns:p="http://schemas.openxmlformats.org/presentationml/2006/main">
  <p:tag name="KSO_WM_DIAGRAM_VIRTUALLY_FRAME" val="{&quot;height&quot;:187.68826771653542,&quot;left&quot;:63.83062992125984,&quot;top&quot;:111.79377952755905,&quot;width&quot;:480.7193700787401}"/>
</p:tagLst>
</file>

<file path=ppt/tags/tag25.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26.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27.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28.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29.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3.xml><?xml version="1.0" encoding="utf-8"?>
<p:tagLst xmlns:p="http://schemas.openxmlformats.org/presentationml/2006/main">
  <p:tag name="KSO_WM_DIAGRAM_VIRTUALLY_FRAME" val="{&quot;height&quot;:226.9882677165354,&quot;left&quot;:60.23062992125985,&quot;top&quot;:72.49377952755906,&quot;width&quot;:483.66937007874014}"/>
</p:tagLst>
</file>

<file path=ppt/tags/tag30.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31.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32.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33.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34.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35.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36.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37.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38.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39.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4.xml><?xml version="1.0" encoding="utf-8"?>
<p:tagLst xmlns:p="http://schemas.openxmlformats.org/presentationml/2006/main">
  <p:tag name="KSO_WM_DIAGRAM_VIRTUALLY_FRAME" val="{&quot;height&quot;:226.9882677165354,&quot;left&quot;:60.23062992125985,&quot;top&quot;:72.49377952755906,&quot;width&quot;:483.66937007874014}"/>
</p:tagLst>
</file>

<file path=ppt/tags/tag40.xml><?xml version="1.0" encoding="utf-8"?>
<p:tagLst xmlns:p="http://schemas.openxmlformats.org/presentationml/2006/main">
  <p:tag name="KSO_WM_DIAGRAM_VIRTUALLY_FRAME" val="{&quot;height&quot;:300.08826771653537,&quot;left&quot;:65.13062992125984,&quot;top&quot;:73.54377952755905,&quot;width&quot;:507.7693700787401}"/>
</p:tagLst>
</file>

<file path=ppt/tags/tag41.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42.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43.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44.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45.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46.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47.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48.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49.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5.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50.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51.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52.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53.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54.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55.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56.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57.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58.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59.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6.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60.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61.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62.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63.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64.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65.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66.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67.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68.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69.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7.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70.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71.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72.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73.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74.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75.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76.xml><?xml version="1.0" encoding="utf-8"?>
<p:tagLst xmlns:p="http://schemas.openxmlformats.org/presentationml/2006/main">
  <p:tag name="KSO_WM_DIAGRAM_VIRTUALLY_FRAME" val="{&quot;height&quot;:218.38826771653538,&quot;left&quot;:65.13062992125984,&quot;top&quot;:155.24377952755907,&quot;width&quot;:500.3693700787402}"/>
</p:tagLst>
</file>

<file path=ppt/tags/tag77.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78.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79.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8.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80.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81.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82.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83.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84.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85.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86.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87.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88.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89.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9.xml><?xml version="1.0" encoding="utf-8"?>
<p:tagLst xmlns:p="http://schemas.openxmlformats.org/presentationml/2006/main">
  <p:tag name="KSO_WM_DIAGRAM_VIRTUALLY_FRAME" val="{&quot;height&quot;:221.7382677165354,&quot;left&quot;:59.48062992125985,&quot;top&quot;:77.74377952755906,&quot;width&quot;:490.7693700787401}"/>
</p:tagLst>
</file>

<file path=ppt/tags/tag90.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91.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92.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93.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94.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95.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96.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97.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98.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ags/tag99.xml><?xml version="1.0" encoding="utf-8"?>
<p:tagLst xmlns:p="http://schemas.openxmlformats.org/presentationml/2006/main">
  <p:tag name="KSO_WM_DIAGRAM_VIRTUALLY_FRAME" val="{&quot;height&quot;:216.0882677165354,&quot;left&quot;:63.73062992125985,&quot;top&quot;:162.79377952755905,&quot;width&quot;:638.36937007874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第一PPT，www.1ppt.com">
  <a:themeElements>
    <a:clrScheme name="自定义 3772">
      <a:dk1>
        <a:srgbClr val="000000"/>
      </a:dk1>
      <a:lt1>
        <a:srgbClr val="FFFFFF"/>
      </a:lt1>
      <a:dk2>
        <a:srgbClr val="000000"/>
      </a:dk2>
      <a:lt2>
        <a:srgbClr val="FFFFFF"/>
      </a:lt2>
      <a:accent1>
        <a:srgbClr val="002166"/>
      </a:accent1>
      <a:accent2>
        <a:srgbClr val="002166"/>
      </a:accent2>
      <a:accent3>
        <a:srgbClr val="002166"/>
      </a:accent3>
      <a:accent4>
        <a:srgbClr val="002166"/>
      </a:accent4>
      <a:accent5>
        <a:srgbClr val="002166"/>
      </a:accent5>
      <a:accent6>
        <a:srgbClr val="002166"/>
      </a:accent6>
      <a:hlink>
        <a:srgbClr val="002166"/>
      </a:hlink>
      <a:folHlink>
        <a:srgbClr val="002166"/>
      </a:folHlink>
    </a:clrScheme>
    <a:fontScheme name="wbsmpekx">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stretch>
            <a:fillRect/>
          </a:stretch>
        </a:blipFill>
        <a:ln>
          <a:noFill/>
        </a:ln>
      </a:spPr>
      <a:bodyPr rtlCol="0" anchor="ctr"/>
      <a:lstStyle>
        <a:defPPr algn="ctr" defTabSz="914400">
          <a:defRPr sz="1800">
            <a:cs typeface="+mn-ea"/>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3885</Words>
  <Application>WPS 演示</Application>
  <PresentationFormat>全屏显示(16:9)</PresentationFormat>
  <Paragraphs>292</Paragraphs>
  <Slides>43</Slides>
  <Notes>44</Notes>
  <HiddenSlides>0</HiddenSlides>
  <MMClips>0</MMClips>
  <ScaleCrop>false</ScaleCrop>
  <HeadingPairs>
    <vt:vector size="6" baseType="variant">
      <vt:variant>
        <vt:lpstr>已用的字体</vt:lpstr>
      </vt:variant>
      <vt:variant>
        <vt:i4>7</vt:i4>
      </vt:variant>
      <vt:variant>
        <vt:lpstr>主题</vt:lpstr>
      </vt:variant>
      <vt:variant>
        <vt:i4>2</vt:i4>
      </vt:variant>
      <vt:variant>
        <vt:lpstr>幻灯片标题</vt:lpstr>
      </vt:variant>
      <vt:variant>
        <vt:i4>43</vt:i4>
      </vt:variant>
    </vt:vector>
  </HeadingPairs>
  <TitlesOfParts>
    <vt:vector size="52" baseType="lpstr">
      <vt:lpstr>Arial</vt:lpstr>
      <vt:lpstr>宋体</vt:lpstr>
      <vt:lpstr>Wingdings</vt:lpstr>
      <vt:lpstr>Calibri</vt:lpstr>
      <vt:lpstr>微软雅黑</vt:lpstr>
      <vt:lpstr>Arial Unicode MS</vt:lpstr>
      <vt:lpstr>等线</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蓝色互联网科技</dc:title>
  <dc:creator>第一PPT</dc:creator>
  <cp:keywords>www.1ppt.com</cp:keywords>
  <dc:description>www.1ppt.com</dc:description>
  <cp:lastModifiedBy>时。</cp:lastModifiedBy>
  <cp:revision>16786</cp:revision>
  <dcterms:created xsi:type="dcterms:W3CDTF">2016-03-09T04:37:00Z</dcterms:created>
  <dcterms:modified xsi:type="dcterms:W3CDTF">2025-03-05T11:29:00Z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2052-12.1.0.20305</vt:lpwstr>
  </property>
  <property fmtid="{D5CDD505-2E9C-101B-9397-08002B2CF9AE}" pid="3" name="KSOTemplateUUID">
    <vt:lpwstr>v1.0_mb_7J/djS8pMEgaEqkMdZiDcg==</vt:lpwstr>
  </property>
  <property fmtid="{D5CDD505-2E9C-101B-9397-08002B2CF9AE}" pid="4" name="ICV">
    <vt:lpwstr>93D6F6300B45400C8278B5368DF973F3_12</vt:lpwstr>
  </property>
</Properties>
</file>